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467" r:id="rId3"/>
    <p:sldId id="463" r:id="rId4"/>
    <p:sldId id="465" r:id="rId5"/>
    <p:sldId id="430" r:id="rId6"/>
    <p:sldId id="433" r:id="rId7"/>
    <p:sldId id="444" r:id="rId8"/>
    <p:sldId id="446" r:id="rId9"/>
    <p:sldId id="445" r:id="rId10"/>
    <p:sldId id="431" r:id="rId11"/>
    <p:sldId id="443" r:id="rId12"/>
    <p:sldId id="448" r:id="rId13"/>
    <p:sldId id="447" r:id="rId14"/>
    <p:sldId id="442" r:id="rId15"/>
    <p:sldId id="432" r:id="rId16"/>
    <p:sldId id="434" r:id="rId17"/>
    <p:sldId id="435" r:id="rId18"/>
    <p:sldId id="436" r:id="rId19"/>
    <p:sldId id="449" r:id="rId20"/>
    <p:sldId id="450" r:id="rId21"/>
    <p:sldId id="451" r:id="rId22"/>
    <p:sldId id="452" r:id="rId23"/>
    <p:sldId id="453" r:id="rId24"/>
    <p:sldId id="457" r:id="rId25"/>
    <p:sldId id="437" r:id="rId26"/>
    <p:sldId id="454" r:id="rId27"/>
    <p:sldId id="455" r:id="rId28"/>
    <p:sldId id="456" r:id="rId29"/>
    <p:sldId id="459" r:id="rId30"/>
    <p:sldId id="429" r:id="rId31"/>
    <p:sldId id="438" r:id="rId32"/>
    <p:sldId id="462" r:id="rId33"/>
    <p:sldId id="471" r:id="rId34"/>
    <p:sldId id="439" r:id="rId35"/>
    <p:sldId id="259" r:id="rId36"/>
    <p:sldId id="265" r:id="rId37"/>
    <p:sldId id="266" r:id="rId38"/>
    <p:sldId id="269" r:id="rId39"/>
    <p:sldId id="285" r:id="rId40"/>
    <p:sldId id="402" r:id="rId41"/>
    <p:sldId id="428" r:id="rId42"/>
    <p:sldId id="401" r:id="rId43"/>
    <p:sldId id="399" r:id="rId44"/>
    <p:sldId id="398" r:id="rId45"/>
    <p:sldId id="400" r:id="rId46"/>
    <p:sldId id="403" r:id="rId47"/>
    <p:sldId id="405" r:id="rId48"/>
    <p:sldId id="406" r:id="rId49"/>
    <p:sldId id="407" r:id="rId50"/>
    <p:sldId id="408" r:id="rId51"/>
    <p:sldId id="409" r:id="rId52"/>
    <p:sldId id="464"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68" r:id="rId70"/>
    <p:sldId id="466" r:id="rId71"/>
    <p:sldId id="469" r:id="rId72"/>
    <p:sldId id="427" r:id="rId73"/>
  </p:sldIdLst>
  <p:sldSz cx="12192000" cy="685800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katell Droumaguet" initials="aD" lastIdx="2" clrIdx="0">
    <p:extLst>
      <p:ext uri="{19B8F6BF-5375-455C-9EA6-DF929625EA0E}">
        <p15:presenceInfo xmlns:p15="http://schemas.microsoft.com/office/powerpoint/2012/main" userId="2e7256b74d9348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5D8C"/>
    <a:srgbClr val="274FA4"/>
    <a:srgbClr val="002132"/>
    <a:srgbClr val="333333"/>
    <a:srgbClr val="CDD0E0"/>
    <a:srgbClr val="5F5F5F"/>
    <a:srgbClr val="FFCDFF"/>
    <a:srgbClr val="BEE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E82AC-DA19-454E-9673-61AD635F6A57}" v="2335" dt="2019-05-13T12:24:12.60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5/13/2019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carrefouruncombatpourlaliberte.fr/carburant-carrefour-garantie-prix-le-plus-bas-essence-gasoil/" TargetMode="External"/><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en.wikipedia.org/wiki/Sailboat" TargetMode="Externa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587AA7-49A5-4DF4-90B3-4EC5BA9900C8}"/>
              </a:ext>
            </a:extLst>
          </p:cNvPr>
          <p:cNvSpPr>
            <a:spLocks noGrp="1"/>
          </p:cNvSpPr>
          <p:nvPr>
            <p:ph type="ctrTitle"/>
          </p:nvPr>
        </p:nvSpPr>
        <p:spPr/>
        <p:txBody>
          <a:bodyPr/>
          <a:lstStyle/>
          <a:p>
            <a:r>
              <a:rPr lang="fr-FR" dirty="0"/>
              <a:t>Projet de Certification</a:t>
            </a:r>
          </a:p>
        </p:txBody>
      </p:sp>
      <p:sp>
        <p:nvSpPr>
          <p:cNvPr id="3" name="Sous-titre 2">
            <a:extLst>
              <a:ext uri="{FF2B5EF4-FFF2-40B4-BE49-F238E27FC236}">
                <a16:creationId xmlns:a16="http://schemas.microsoft.com/office/drawing/2014/main" id="{8EAA1086-A86D-4E1B-A237-0C3657E26D34}"/>
              </a:ext>
            </a:extLst>
          </p:cNvPr>
          <p:cNvSpPr>
            <a:spLocks noGrp="1"/>
          </p:cNvSpPr>
          <p:nvPr>
            <p:ph type="subTitle" idx="1"/>
          </p:nvPr>
        </p:nvSpPr>
        <p:spPr/>
        <p:txBody>
          <a:bodyPr/>
          <a:lstStyle/>
          <a:p>
            <a:r>
              <a:rPr lang="fr-FR" dirty="0"/>
              <a:t>Développeur Web et Web Mobile </a:t>
            </a:r>
          </a:p>
        </p:txBody>
      </p:sp>
      <p:sp>
        <p:nvSpPr>
          <p:cNvPr id="4" name="ZoneTexte 3">
            <a:extLst>
              <a:ext uri="{FF2B5EF4-FFF2-40B4-BE49-F238E27FC236}">
                <a16:creationId xmlns:a16="http://schemas.microsoft.com/office/drawing/2014/main" id="{C00E5BA8-8653-47D5-BB72-19BDA892DE28}"/>
              </a:ext>
            </a:extLst>
          </p:cNvPr>
          <p:cNvSpPr txBox="1"/>
          <p:nvPr/>
        </p:nvSpPr>
        <p:spPr>
          <a:xfrm>
            <a:off x="9236765" y="225287"/>
            <a:ext cx="2438400" cy="646331"/>
          </a:xfrm>
          <a:prstGeom prst="rect">
            <a:avLst/>
          </a:prstGeom>
          <a:noFill/>
        </p:spPr>
        <p:txBody>
          <a:bodyPr wrap="square" rtlCol="0">
            <a:spAutoFit/>
          </a:bodyPr>
          <a:lstStyle/>
          <a:p>
            <a:pPr algn="ctr"/>
            <a:r>
              <a:rPr lang="fr-FR" b="1" dirty="0"/>
              <a:t>Promo#3 Année 2018/2019</a:t>
            </a:r>
          </a:p>
        </p:txBody>
      </p:sp>
      <p:sp>
        <p:nvSpPr>
          <p:cNvPr id="5" name="ZoneTexte 4">
            <a:extLst>
              <a:ext uri="{FF2B5EF4-FFF2-40B4-BE49-F238E27FC236}">
                <a16:creationId xmlns:a16="http://schemas.microsoft.com/office/drawing/2014/main" id="{305ED89C-EA8B-4933-B44F-41D70DA7851F}"/>
              </a:ext>
            </a:extLst>
          </p:cNvPr>
          <p:cNvSpPr txBox="1"/>
          <p:nvPr/>
        </p:nvSpPr>
        <p:spPr>
          <a:xfrm>
            <a:off x="9581322" y="6506817"/>
            <a:ext cx="2438400" cy="369332"/>
          </a:xfrm>
          <a:prstGeom prst="rect">
            <a:avLst/>
          </a:prstGeom>
          <a:noFill/>
        </p:spPr>
        <p:txBody>
          <a:bodyPr wrap="square" rtlCol="0">
            <a:spAutoFit/>
          </a:bodyPr>
          <a:lstStyle/>
          <a:p>
            <a:r>
              <a:rPr lang="fr-FR" dirty="0"/>
              <a:t>Ann-Katell Droumaguet</a:t>
            </a:r>
          </a:p>
        </p:txBody>
      </p:sp>
    </p:spTree>
    <p:extLst>
      <p:ext uri="{BB962C8B-B14F-4D97-AF65-F5344CB8AC3E}">
        <p14:creationId xmlns:p14="http://schemas.microsoft.com/office/powerpoint/2010/main" val="3607105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2686E429-7015-47F7-948C-AD4704F209CD}"/>
              </a:ext>
            </a:extLst>
          </p:cNvPr>
          <p:cNvSpPr/>
          <p:nvPr/>
        </p:nvSpPr>
        <p:spPr>
          <a:xfrm>
            <a:off x="3026229" y="9500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Se connecter</a:t>
            </a:r>
          </a:p>
        </p:txBody>
      </p:sp>
      <p:pic>
        <p:nvPicPr>
          <p:cNvPr id="3" name="Image 2">
            <a:extLst>
              <a:ext uri="{FF2B5EF4-FFF2-40B4-BE49-F238E27FC236}">
                <a16:creationId xmlns:a16="http://schemas.microsoft.com/office/drawing/2014/main" id="{19544771-D928-4CAD-BAC2-33B84FE43A03}"/>
              </a:ext>
            </a:extLst>
          </p:cNvPr>
          <p:cNvPicPr>
            <a:picLocks noChangeAspect="1"/>
          </p:cNvPicPr>
          <p:nvPr/>
        </p:nvPicPr>
        <p:blipFill>
          <a:blip r:embed="rId2"/>
          <a:stretch>
            <a:fillRect/>
          </a:stretch>
        </p:blipFill>
        <p:spPr>
          <a:xfrm>
            <a:off x="322216" y="1719943"/>
            <a:ext cx="7580812" cy="466712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F7D407C5-811B-4D08-89EA-7A02645D0C35}"/>
              </a:ext>
            </a:extLst>
          </p:cNvPr>
          <p:cNvPicPr>
            <a:picLocks noChangeAspect="1"/>
          </p:cNvPicPr>
          <p:nvPr/>
        </p:nvPicPr>
        <p:blipFill>
          <a:blip r:embed="rId3"/>
          <a:stretch>
            <a:fillRect/>
          </a:stretch>
        </p:blipFill>
        <p:spPr>
          <a:xfrm>
            <a:off x="8881168" y="1438783"/>
            <a:ext cx="2783409"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195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65C02C-1927-4E83-B9FD-882699141DB6}"/>
              </a:ext>
            </a:extLst>
          </p:cNvPr>
          <p:cNvSpPr/>
          <p:nvPr/>
        </p:nvSpPr>
        <p:spPr>
          <a:xfrm>
            <a:off x="0" y="0"/>
            <a:ext cx="12192000" cy="6863417"/>
          </a:xfrm>
          <a:prstGeom prst="rect">
            <a:avLst/>
          </a:prstGeom>
        </p:spPr>
        <p:txBody>
          <a:bodyPr wrap="square">
            <a:spAutoFit/>
          </a:bodyPr>
          <a:lstStyle/>
          <a:p>
            <a:endParaRPr lang="fr-FR" sz="2400" dirty="0">
              <a:latin typeface="Consolas" panose="020B0609020204030204" pitchFamily="49" charset="0"/>
            </a:endParaRPr>
          </a:p>
          <a:p>
            <a:endParaRPr lang="fr-FR" sz="2400" dirty="0">
              <a:latin typeface="Consolas" panose="020B0609020204030204" pitchFamily="49" charset="0"/>
            </a:endParaRPr>
          </a:p>
          <a:p>
            <a:r>
              <a:rPr lang="fr-FR" sz="2400" dirty="0">
                <a:latin typeface="Consolas" panose="020B0609020204030204" pitchFamily="49" charset="0"/>
              </a:rPr>
              <a:t>&lt;form class="form-horizontal" method="POST" action="{{ route('login') }}"&gt;</a:t>
            </a:r>
          </a:p>
          <a:p>
            <a:r>
              <a:rPr lang="fr-FR" sz="2400" dirty="0">
                <a:latin typeface="Consolas" panose="020B0609020204030204" pitchFamily="49" charset="0"/>
              </a:rPr>
              <a:t>{{ csrf_field() }}</a:t>
            </a:r>
          </a:p>
          <a:p>
            <a:br>
              <a:rPr lang="fr-FR" sz="2400" dirty="0">
                <a:latin typeface="Consolas" panose="020B0609020204030204" pitchFamily="49" charset="0"/>
              </a:rPr>
            </a:br>
            <a:r>
              <a:rPr lang="fr-FR" sz="2400" dirty="0">
                <a:latin typeface="Consolas" panose="020B0609020204030204" pitchFamily="49" charset="0"/>
              </a:rPr>
              <a:t>&lt;div class="form-group{{ $errors-&gt;has('email') ? ' has-</a:t>
            </a:r>
            <a:r>
              <a:rPr lang="fr-FR" sz="2400" dirty="0" err="1">
                <a:latin typeface="Consolas" panose="020B0609020204030204" pitchFamily="49" charset="0"/>
              </a:rPr>
              <a:t>error</a:t>
            </a:r>
            <a:r>
              <a:rPr lang="fr-FR" sz="2400" dirty="0">
                <a:latin typeface="Consolas" panose="020B0609020204030204" pitchFamily="49" charset="0"/>
              </a:rPr>
              <a:t>' : '' }}"&gt;</a:t>
            </a:r>
          </a:p>
          <a:p>
            <a:r>
              <a:rPr lang="fr-FR" sz="2400" dirty="0">
                <a:latin typeface="Consolas" panose="020B0609020204030204" pitchFamily="49" charset="0"/>
              </a:rPr>
              <a:t>&lt;label for="email" class="col-md-4 control-label"&gt;E-Mail &lt;/label&gt;</a:t>
            </a:r>
          </a:p>
          <a:p>
            <a:r>
              <a:rPr lang="fr-FR" sz="2400" dirty="0">
                <a:latin typeface="Consolas" panose="020B0609020204030204" pitchFamily="49" charset="0"/>
              </a:rPr>
              <a:t>&lt;input id="email" type="email" class="form-control " name="email"</a:t>
            </a:r>
          </a:p>
          <a:p>
            <a:r>
              <a:rPr lang="fr-FR" sz="2400" dirty="0">
                <a:latin typeface="Consolas" panose="020B0609020204030204" pitchFamily="49" charset="0"/>
              </a:rPr>
              <a:t>value="{{ old('email') }}" required autofocus&gt;</a:t>
            </a:r>
          </a:p>
          <a:p>
            <a:br>
              <a:rPr lang="fr-FR" sz="2400" dirty="0">
                <a:latin typeface="Consolas" panose="020B0609020204030204" pitchFamily="49" charset="0"/>
              </a:rPr>
            </a:br>
            <a:r>
              <a:rPr lang="fr-FR" sz="2400" dirty="0">
                <a:latin typeface="Consolas" panose="020B0609020204030204" pitchFamily="49" charset="0"/>
              </a:rPr>
              <a:t>@if ($errors-&gt;has('email'))</a:t>
            </a:r>
          </a:p>
          <a:p>
            <a:r>
              <a:rPr lang="fr-FR" sz="2400" dirty="0">
                <a:latin typeface="Consolas" panose="020B0609020204030204" pitchFamily="49" charset="0"/>
              </a:rPr>
              <a:t>&lt;span class="help-block"&gt;</a:t>
            </a:r>
          </a:p>
          <a:p>
            <a:r>
              <a:rPr lang="fr-FR" sz="2400" dirty="0">
                <a:latin typeface="Consolas" panose="020B0609020204030204" pitchFamily="49" charset="0"/>
              </a:rPr>
              <a:t>&lt;strong&gt;{{ $errors-&gt;first('email') }}&lt;/strong&gt;</a:t>
            </a:r>
          </a:p>
          <a:p>
            <a:r>
              <a:rPr lang="fr-FR" sz="2400" dirty="0">
                <a:latin typeface="Consolas" panose="020B0609020204030204" pitchFamily="49" charset="0"/>
              </a:rPr>
              <a:t>&lt;/span&gt;</a:t>
            </a:r>
          </a:p>
          <a:p>
            <a:r>
              <a:rPr lang="fr-FR" sz="2400" dirty="0">
                <a:latin typeface="Consolas" panose="020B0609020204030204" pitchFamily="49" charset="0"/>
              </a:rPr>
              <a:t>@endif</a:t>
            </a:r>
          </a:p>
          <a:p>
            <a:r>
              <a:rPr lang="fr-FR" sz="2400" dirty="0">
                <a:latin typeface="Consolas" panose="020B0609020204030204" pitchFamily="49" charset="0"/>
              </a:rPr>
              <a:t>&lt;/div&gt;</a:t>
            </a:r>
          </a:p>
          <a:p>
            <a:r>
              <a:rPr lang="fr-FR" sz="2000" b="1" dirty="0">
                <a:solidFill>
                  <a:srgbClr val="FF0000"/>
                </a:solidFill>
                <a:effectLst/>
                <a:latin typeface="Consolas" panose="020B0609020204030204" pitchFamily="49" charset="0"/>
                <a:cs typeface="Calibri" panose="020F0502020204030204" pitchFamily="34" charset="0"/>
              </a:rPr>
              <a:t>Même méthode pour le mot de passe</a:t>
            </a:r>
          </a:p>
        </p:txBody>
      </p:sp>
      <p:sp>
        <p:nvSpPr>
          <p:cNvPr id="3" name="Bulle narrative : rectangle à coins arrondis 2">
            <a:extLst>
              <a:ext uri="{FF2B5EF4-FFF2-40B4-BE49-F238E27FC236}">
                <a16:creationId xmlns:a16="http://schemas.microsoft.com/office/drawing/2014/main" id="{27DC514A-542A-400D-B6C4-E27C28CF2A4B}"/>
              </a:ext>
            </a:extLst>
          </p:cNvPr>
          <p:cNvSpPr/>
          <p:nvPr/>
        </p:nvSpPr>
        <p:spPr>
          <a:xfrm>
            <a:off x="4111487" y="1379769"/>
            <a:ext cx="1485900" cy="427778"/>
          </a:xfrm>
          <a:prstGeom prst="wedgeRoundRectCallout">
            <a:avLst>
              <a:gd name="adj1" fmla="val -113552"/>
              <a:gd name="adj2" fmla="val 17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p>
        </p:txBody>
      </p:sp>
      <p:sp>
        <p:nvSpPr>
          <p:cNvPr id="4" name="Bulle narrative : rectangle à coins arrondis 3">
            <a:extLst>
              <a:ext uri="{FF2B5EF4-FFF2-40B4-BE49-F238E27FC236}">
                <a16:creationId xmlns:a16="http://schemas.microsoft.com/office/drawing/2014/main" id="{12F3A928-DC6C-41D4-B962-DF0DFF64AD93}"/>
              </a:ext>
            </a:extLst>
          </p:cNvPr>
          <p:cNvSpPr/>
          <p:nvPr/>
        </p:nvSpPr>
        <p:spPr>
          <a:xfrm>
            <a:off x="5697110" y="3913219"/>
            <a:ext cx="3515139" cy="427777"/>
          </a:xfrm>
          <a:prstGeom prst="wedgeRoundRectCallout">
            <a:avLst>
              <a:gd name="adj1" fmla="val -112449"/>
              <a:gd name="adj2" fmla="val -99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Email = email dans BDD</a:t>
            </a:r>
          </a:p>
        </p:txBody>
      </p:sp>
      <p:sp>
        <p:nvSpPr>
          <p:cNvPr id="5" name="Bulle narrative : rectangle à coins arrondis 4">
            <a:extLst>
              <a:ext uri="{FF2B5EF4-FFF2-40B4-BE49-F238E27FC236}">
                <a16:creationId xmlns:a16="http://schemas.microsoft.com/office/drawing/2014/main" id="{8D9DA7AC-7434-4B70-8B9D-4A42FF9111C9}"/>
              </a:ext>
            </a:extLst>
          </p:cNvPr>
          <p:cNvSpPr/>
          <p:nvPr/>
        </p:nvSpPr>
        <p:spPr>
          <a:xfrm>
            <a:off x="4545496" y="5588273"/>
            <a:ext cx="4666753" cy="427778"/>
          </a:xfrm>
          <a:prstGeom prst="wedgeRoundRectCallout">
            <a:avLst>
              <a:gd name="adj1" fmla="val -71174"/>
              <a:gd name="adj2" fmla="val -150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Email = email dans BDD = erreur</a:t>
            </a:r>
          </a:p>
        </p:txBody>
      </p:sp>
      <p:cxnSp>
        <p:nvCxnSpPr>
          <p:cNvPr id="7" name="Connecteur droit 6">
            <a:extLst>
              <a:ext uri="{FF2B5EF4-FFF2-40B4-BE49-F238E27FC236}">
                <a16:creationId xmlns:a16="http://schemas.microsoft.com/office/drawing/2014/main" id="{A0366D1B-2E13-4B12-A83A-55DD652AB222}"/>
              </a:ext>
            </a:extLst>
          </p:cNvPr>
          <p:cNvCxnSpPr>
            <a:cxnSpLocks/>
          </p:cNvCxnSpPr>
          <p:nvPr/>
        </p:nvCxnSpPr>
        <p:spPr>
          <a:xfrm flipH="1">
            <a:off x="5552989" y="5663747"/>
            <a:ext cx="132190" cy="27683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2" name="Bulle narrative : rectangle à coins arrondis 11">
            <a:extLst>
              <a:ext uri="{FF2B5EF4-FFF2-40B4-BE49-F238E27FC236}">
                <a16:creationId xmlns:a16="http://schemas.microsoft.com/office/drawing/2014/main" id="{4A77725D-2D73-4B27-8B53-F638B1F40335}"/>
              </a:ext>
            </a:extLst>
          </p:cNvPr>
          <p:cNvSpPr/>
          <p:nvPr/>
        </p:nvSpPr>
        <p:spPr>
          <a:xfrm>
            <a:off x="7726349" y="1379770"/>
            <a:ext cx="1485900" cy="427777"/>
          </a:xfrm>
          <a:prstGeom prst="wedgeRoundRectCallout">
            <a:avLst>
              <a:gd name="adj1" fmla="val 130328"/>
              <a:gd name="adj2" fmla="val -99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a:t>
            </a:r>
          </a:p>
        </p:txBody>
      </p:sp>
      <p:sp>
        <p:nvSpPr>
          <p:cNvPr id="13" name="Rectangle : coins arrondis 12">
            <a:extLst>
              <a:ext uri="{FF2B5EF4-FFF2-40B4-BE49-F238E27FC236}">
                <a16:creationId xmlns:a16="http://schemas.microsoft.com/office/drawing/2014/main" id="{CD95FCF5-DDC2-4507-8601-76BF6E5E0C74}"/>
              </a:ext>
            </a:extLst>
          </p:cNvPr>
          <p:cNvSpPr/>
          <p:nvPr/>
        </p:nvSpPr>
        <p:spPr>
          <a:xfrm>
            <a:off x="4347210" y="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Login.blade</a:t>
            </a:r>
          </a:p>
        </p:txBody>
      </p:sp>
    </p:spTree>
    <p:extLst>
      <p:ext uri="{BB962C8B-B14F-4D97-AF65-F5344CB8AC3E}">
        <p14:creationId xmlns:p14="http://schemas.microsoft.com/office/powerpoint/2010/main" val="38373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E3153-7040-48DA-B508-3F9E18E0E7AD}"/>
              </a:ext>
            </a:extLst>
          </p:cNvPr>
          <p:cNvSpPr/>
          <p:nvPr/>
        </p:nvSpPr>
        <p:spPr>
          <a:xfrm>
            <a:off x="0" y="197346"/>
            <a:ext cx="12192000" cy="6463308"/>
          </a:xfrm>
          <a:prstGeom prst="rect">
            <a:avLst/>
          </a:prstGeom>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&lt;?php</a:t>
            </a:r>
          </a:p>
          <a:p>
            <a:br>
              <a:rPr lang="en-US" dirty="0">
                <a:latin typeface="Consolas" panose="020B0609020204030204" pitchFamily="49" charset="0"/>
              </a:rPr>
            </a:br>
            <a:r>
              <a:rPr lang="en-US" dirty="0">
                <a:latin typeface="Consolas" panose="020B0609020204030204" pitchFamily="49" charset="0"/>
              </a:rPr>
              <a:t>namespace App\Http\Middleware;</a:t>
            </a:r>
          </a:p>
          <a:p>
            <a:br>
              <a:rPr lang="en-US" dirty="0">
                <a:latin typeface="Consolas" panose="020B0609020204030204" pitchFamily="49" charset="0"/>
              </a:rPr>
            </a:br>
            <a:r>
              <a:rPr lang="en-US" dirty="0">
                <a:latin typeface="Consolas" panose="020B0609020204030204" pitchFamily="49" charset="0"/>
              </a:rPr>
              <a:t>use Illuminate\Auth\Middleware\Authenticate as Middleware;</a:t>
            </a:r>
          </a:p>
          <a:p>
            <a:br>
              <a:rPr lang="en-US" dirty="0">
                <a:latin typeface="Consolas" panose="020B0609020204030204" pitchFamily="49" charset="0"/>
              </a:rPr>
            </a:br>
            <a:r>
              <a:rPr lang="en-US" dirty="0">
                <a:latin typeface="Consolas" panose="020B0609020204030204" pitchFamily="49" charset="0"/>
              </a:rPr>
              <a:t>class Authenticate extends Middleware</a:t>
            </a:r>
          </a:p>
          <a:p>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Get the path the user should be redirected to when they are not authenticated.</a:t>
            </a:r>
          </a:p>
          <a:p>
            <a:r>
              <a:rPr lang="en-US" dirty="0">
                <a:latin typeface="Consolas" panose="020B0609020204030204" pitchFamily="49" charset="0"/>
              </a:rPr>
              <a:t>*</a:t>
            </a:r>
          </a:p>
          <a:p>
            <a:r>
              <a:rPr lang="en-US" dirty="0">
                <a:latin typeface="Consolas" panose="020B0609020204030204" pitchFamily="49" charset="0"/>
              </a:rPr>
              <a:t>* @param \Illuminate\Http\Request $request</a:t>
            </a:r>
          </a:p>
          <a:p>
            <a:r>
              <a:rPr lang="en-US" dirty="0">
                <a:latin typeface="Consolas" panose="020B0609020204030204" pitchFamily="49" charset="0"/>
              </a:rPr>
              <a:t>* @return string</a:t>
            </a:r>
          </a:p>
          <a:p>
            <a:r>
              <a:rPr lang="en-US" dirty="0">
                <a:latin typeface="Consolas" panose="020B0609020204030204" pitchFamily="49" charset="0"/>
              </a:rPr>
              <a:t>*/</a:t>
            </a:r>
          </a:p>
          <a:p>
            <a:r>
              <a:rPr lang="en-US" dirty="0">
                <a:latin typeface="Consolas" panose="020B0609020204030204" pitchFamily="49" charset="0"/>
              </a:rPr>
              <a:t>protected function redirectTo($request)</a:t>
            </a:r>
          </a:p>
          <a:p>
            <a:r>
              <a:rPr lang="en-US" dirty="0">
                <a:latin typeface="Consolas" panose="020B0609020204030204" pitchFamily="49" charset="0"/>
              </a:rPr>
              <a:t>{</a:t>
            </a:r>
          </a:p>
          <a:p>
            <a:r>
              <a:rPr lang="en-US" dirty="0">
                <a:latin typeface="Consolas" panose="020B0609020204030204" pitchFamily="49" charset="0"/>
              </a:rPr>
              <a:t>if (! $request-&gt;expectsJson()) {</a:t>
            </a:r>
          </a:p>
          <a:p>
            <a:r>
              <a:rPr lang="en-US" dirty="0">
                <a:latin typeface="Consolas" panose="020B0609020204030204" pitchFamily="49" charset="0"/>
              </a:rPr>
              <a:t>return route('login');</a:t>
            </a:r>
          </a:p>
          <a:p>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a:t>
            </a:r>
            <a:endParaRPr lang="en-US"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3EE6E0AA-CD4C-4B6C-9CD5-1B8346AC5B0A}"/>
              </a:ext>
            </a:extLst>
          </p:cNvPr>
          <p:cNvSpPr/>
          <p:nvPr/>
        </p:nvSpPr>
        <p:spPr>
          <a:xfrm>
            <a:off x="4347210" y="197346"/>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Middleware</a:t>
            </a:r>
          </a:p>
        </p:txBody>
      </p:sp>
      <p:sp>
        <p:nvSpPr>
          <p:cNvPr id="4" name="Bulle narrative : rectangle à coins arrondis 3">
            <a:extLst>
              <a:ext uri="{FF2B5EF4-FFF2-40B4-BE49-F238E27FC236}">
                <a16:creationId xmlns:a16="http://schemas.microsoft.com/office/drawing/2014/main" id="{FFFAF053-6EAE-40F7-950A-7ED053E20876}"/>
              </a:ext>
            </a:extLst>
          </p:cNvPr>
          <p:cNvSpPr/>
          <p:nvPr/>
        </p:nvSpPr>
        <p:spPr>
          <a:xfrm>
            <a:off x="5791200" y="4903304"/>
            <a:ext cx="5615940" cy="1246036"/>
          </a:xfrm>
          <a:prstGeom prst="wedgeRoundRectCallout">
            <a:avLst>
              <a:gd name="adj1" fmla="val -77868"/>
              <a:gd name="adj2" fmla="val -17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 si l’utilisateur n’est pas authentifié, il est redirigé vers la page login</a:t>
            </a:r>
          </a:p>
        </p:txBody>
      </p:sp>
    </p:spTree>
    <p:extLst>
      <p:ext uri="{BB962C8B-B14F-4D97-AF65-F5344CB8AC3E}">
        <p14:creationId xmlns:p14="http://schemas.microsoft.com/office/powerpoint/2010/main" val="80413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B47F3F-B4CE-4B5C-AA63-32D03CAC0589}"/>
              </a:ext>
            </a:extLst>
          </p:cNvPr>
          <p:cNvSpPr/>
          <p:nvPr/>
        </p:nvSpPr>
        <p:spPr>
          <a:xfrm>
            <a:off x="0" y="-218152"/>
            <a:ext cx="12192000" cy="7078861"/>
          </a:xfrm>
          <a:prstGeom prst="rect">
            <a:avLst/>
          </a:prstGeom>
        </p:spPr>
        <p:txBody>
          <a:bodyPr wrap="square">
            <a:spAutoFit/>
          </a:bodyPr>
          <a:lstStyle/>
          <a:p>
            <a:br>
              <a:rPr lang="fr-FR" sz="2000" dirty="0">
                <a:latin typeface="Consolas" panose="020B0609020204030204" pitchFamily="49" charset="0"/>
              </a:rPr>
            </a:br>
            <a:endParaRPr lang="fr-FR" sz="2000" dirty="0">
              <a:latin typeface="Consolas" panose="020B0609020204030204" pitchFamily="49" charset="0"/>
            </a:endParaRPr>
          </a:p>
          <a:p>
            <a:r>
              <a:rPr lang="fr-FR" dirty="0">
                <a:latin typeface="Consolas" panose="020B0609020204030204" pitchFamily="49" charset="0"/>
              </a:rPr>
              <a:t>use AuthenticatesUsers;</a:t>
            </a:r>
          </a:p>
          <a:p>
            <a:r>
              <a:rPr lang="fr-FR" dirty="0">
                <a:latin typeface="Consolas" panose="020B0609020204030204" pitchFamily="49" charset="0"/>
              </a:rPr>
              <a:t>/**</a:t>
            </a:r>
          </a:p>
          <a:p>
            <a:r>
              <a:rPr lang="fr-FR" dirty="0">
                <a:latin typeface="Consolas" panose="020B0609020204030204" pitchFamily="49" charset="0"/>
              </a:rPr>
              <a:t>* Where to redirect users after login.</a:t>
            </a:r>
          </a:p>
          <a:p>
            <a:r>
              <a:rPr lang="fr-FR" dirty="0">
                <a:latin typeface="Consolas" panose="020B0609020204030204" pitchFamily="49" charset="0"/>
              </a:rPr>
              <a:t>*</a:t>
            </a:r>
          </a:p>
          <a:p>
            <a:r>
              <a:rPr lang="fr-FR" dirty="0">
                <a:latin typeface="Consolas" panose="020B0609020204030204" pitchFamily="49" charset="0"/>
              </a:rPr>
              <a:t>* @var string</a:t>
            </a:r>
          </a:p>
          <a:p>
            <a:r>
              <a:rPr lang="fr-FR" dirty="0">
                <a:latin typeface="Consolas" panose="020B0609020204030204" pitchFamily="49" charset="0"/>
              </a:rPr>
              <a:t>*/</a:t>
            </a:r>
          </a:p>
          <a:p>
            <a:r>
              <a:rPr lang="fr-FR" dirty="0">
                <a:latin typeface="Consolas" panose="020B0609020204030204" pitchFamily="49" charset="0"/>
              </a:rPr>
              <a:t>protected $redirectTo = '/ports';</a:t>
            </a:r>
          </a:p>
          <a:p>
            <a:r>
              <a:rPr lang="fr-FR" dirty="0">
                <a:latin typeface="Consolas" panose="020B0609020204030204" pitchFamily="49" charset="0"/>
              </a:rPr>
              <a:t>/**</a:t>
            </a:r>
          </a:p>
          <a:p>
            <a:r>
              <a:rPr lang="fr-FR" dirty="0">
                <a:latin typeface="Consolas" panose="020B0609020204030204" pitchFamily="49" charset="0"/>
              </a:rPr>
              <a:t>* Create a new controller instance.</a:t>
            </a:r>
          </a:p>
          <a:p>
            <a:r>
              <a:rPr lang="fr-FR" dirty="0">
                <a:latin typeface="Consolas" panose="020B0609020204030204" pitchFamily="49" charset="0"/>
              </a:rPr>
              <a:t>*</a:t>
            </a:r>
          </a:p>
          <a:p>
            <a:r>
              <a:rPr lang="fr-FR" dirty="0">
                <a:latin typeface="Consolas" panose="020B0609020204030204" pitchFamily="49" charset="0"/>
              </a:rPr>
              <a:t>* @return void</a:t>
            </a:r>
          </a:p>
          <a:p>
            <a:r>
              <a:rPr lang="fr-FR" dirty="0">
                <a:latin typeface="Consolas" panose="020B0609020204030204" pitchFamily="49" charset="0"/>
              </a:rPr>
              <a:t>*/</a:t>
            </a:r>
          </a:p>
          <a:p>
            <a:r>
              <a:rPr lang="fr-FR" dirty="0">
                <a:latin typeface="Consolas" panose="020B0609020204030204" pitchFamily="49" charset="0"/>
              </a:rPr>
              <a:t>public function __construct()</a:t>
            </a:r>
          </a:p>
          <a:p>
            <a:r>
              <a:rPr lang="fr-FR" dirty="0">
                <a:latin typeface="Consolas" panose="020B0609020204030204" pitchFamily="49" charset="0"/>
              </a:rPr>
              <a:t>{</a:t>
            </a:r>
          </a:p>
          <a:p>
            <a:r>
              <a:rPr lang="fr-FR" dirty="0">
                <a:latin typeface="Consolas" panose="020B0609020204030204" pitchFamily="49" charset="0"/>
              </a:rPr>
              <a:t>$this-&gt;middleware('</a:t>
            </a:r>
            <a:r>
              <a:rPr lang="fr-FR" dirty="0" err="1">
                <a:latin typeface="Consolas" panose="020B0609020204030204" pitchFamily="49" charset="0"/>
              </a:rPr>
              <a:t>guest</a:t>
            </a:r>
            <a:r>
              <a:rPr lang="fr-FR" dirty="0">
                <a:latin typeface="Consolas" panose="020B0609020204030204" pitchFamily="49" charset="0"/>
              </a:rPr>
              <a:t>')-&gt;except('logout');</a:t>
            </a:r>
          </a:p>
          <a:p>
            <a:r>
              <a:rPr lang="fr-FR" dirty="0">
                <a:latin typeface="Consolas" panose="020B0609020204030204" pitchFamily="49" charset="0"/>
              </a:rPr>
              <a:t>}</a:t>
            </a:r>
          </a:p>
          <a:p>
            <a:r>
              <a:rPr lang="fr-FR" dirty="0">
                <a:latin typeface="Consolas" panose="020B0609020204030204" pitchFamily="49" charset="0"/>
              </a:rPr>
              <a:t>public function logout () {</a:t>
            </a:r>
          </a:p>
          <a:p>
            <a:r>
              <a:rPr lang="fr-FR" dirty="0">
                <a:latin typeface="Consolas" panose="020B0609020204030204" pitchFamily="49" charset="0"/>
              </a:rPr>
              <a:t>//logout user</a:t>
            </a:r>
          </a:p>
          <a:p>
            <a:r>
              <a:rPr lang="fr-FR" dirty="0">
                <a:latin typeface="Consolas" panose="020B0609020204030204" pitchFamily="49" charset="0"/>
              </a:rPr>
              <a:t>auth()-&gt;logout();</a:t>
            </a:r>
          </a:p>
          <a:p>
            <a:r>
              <a:rPr lang="fr-FR" dirty="0">
                <a:latin typeface="Consolas" panose="020B0609020204030204" pitchFamily="49" charset="0"/>
              </a:rPr>
              <a:t>// redirect to homepage</a:t>
            </a:r>
          </a:p>
          <a:p>
            <a:r>
              <a:rPr lang="fr-FR" dirty="0">
                <a:latin typeface="Consolas" panose="020B0609020204030204" pitchFamily="49" charset="0"/>
              </a:rPr>
              <a:t>return redirect('/welcome');</a:t>
            </a:r>
          </a:p>
          <a:p>
            <a:r>
              <a:rPr lang="fr-FR" dirty="0">
                <a:latin typeface="Consolas" panose="020B0609020204030204" pitchFamily="49" charset="0"/>
              </a:rPr>
              <a:t>}</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0B6AB23F-2EE9-4132-8D50-C5502EFDA5C1}"/>
              </a:ext>
            </a:extLst>
          </p:cNvPr>
          <p:cNvSpPr/>
          <p:nvPr/>
        </p:nvSpPr>
        <p:spPr>
          <a:xfrm>
            <a:off x="5234940" y="561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LoginController</a:t>
            </a:r>
          </a:p>
        </p:txBody>
      </p:sp>
      <p:sp>
        <p:nvSpPr>
          <p:cNvPr id="4" name="Bulle narrative : rectangle à coins arrondis 3">
            <a:extLst>
              <a:ext uri="{FF2B5EF4-FFF2-40B4-BE49-F238E27FC236}">
                <a16:creationId xmlns:a16="http://schemas.microsoft.com/office/drawing/2014/main" id="{285AF1D3-B792-417D-A965-637563C94500}"/>
              </a:ext>
            </a:extLst>
          </p:cNvPr>
          <p:cNvSpPr/>
          <p:nvPr/>
        </p:nvSpPr>
        <p:spPr>
          <a:xfrm>
            <a:off x="5600700" y="2010036"/>
            <a:ext cx="1988820" cy="401062"/>
          </a:xfrm>
          <a:prstGeom prst="wedgeRoundRectCallout">
            <a:avLst>
              <a:gd name="adj1" fmla="val -116526"/>
              <a:gd name="adj2" fmla="val 17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redirection</a:t>
            </a:r>
          </a:p>
        </p:txBody>
      </p:sp>
      <p:sp>
        <p:nvSpPr>
          <p:cNvPr id="5" name="Bulle narrative : rectangle à coins arrondis 4">
            <a:extLst>
              <a:ext uri="{FF2B5EF4-FFF2-40B4-BE49-F238E27FC236}">
                <a16:creationId xmlns:a16="http://schemas.microsoft.com/office/drawing/2014/main" id="{20C5AC33-2E18-481D-8D11-6BFD66DAAA28}"/>
              </a:ext>
            </a:extLst>
          </p:cNvPr>
          <p:cNvSpPr/>
          <p:nvPr/>
        </p:nvSpPr>
        <p:spPr>
          <a:xfrm>
            <a:off x="5372431" y="4858822"/>
            <a:ext cx="2217089" cy="401062"/>
          </a:xfrm>
          <a:prstGeom prst="wedgeRoundRectCallout">
            <a:avLst>
              <a:gd name="adj1" fmla="val -130547"/>
              <a:gd name="adj2" fmla="val -286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Se déconnecter</a:t>
            </a:r>
          </a:p>
        </p:txBody>
      </p:sp>
    </p:spTree>
    <p:extLst>
      <p:ext uri="{BB962C8B-B14F-4D97-AF65-F5344CB8AC3E}">
        <p14:creationId xmlns:p14="http://schemas.microsoft.com/office/powerpoint/2010/main" val="419283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B64ADAC-ECFB-45CD-9A15-274D1CB18475}"/>
              </a:ext>
            </a:extLst>
          </p:cNvPr>
          <p:cNvPicPr>
            <a:picLocks noChangeAspect="1"/>
          </p:cNvPicPr>
          <p:nvPr/>
        </p:nvPicPr>
        <p:blipFill>
          <a:blip r:embed="rId2"/>
          <a:stretch>
            <a:fillRect/>
          </a:stretch>
        </p:blipFill>
        <p:spPr>
          <a:xfrm>
            <a:off x="8910308" y="1196219"/>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Image 4">
            <a:extLst>
              <a:ext uri="{FF2B5EF4-FFF2-40B4-BE49-F238E27FC236}">
                <a16:creationId xmlns:a16="http://schemas.microsoft.com/office/drawing/2014/main" id="{EA22BFB9-9D8C-4A8F-96EF-FB294813A722}"/>
              </a:ext>
            </a:extLst>
          </p:cNvPr>
          <p:cNvPicPr>
            <a:picLocks noChangeAspect="1"/>
          </p:cNvPicPr>
          <p:nvPr/>
        </p:nvPicPr>
        <p:blipFill>
          <a:blip r:embed="rId3"/>
          <a:stretch>
            <a:fillRect/>
          </a:stretch>
        </p:blipFill>
        <p:spPr>
          <a:xfrm>
            <a:off x="1040063" y="1658983"/>
            <a:ext cx="6510268" cy="424415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6" name="Parchemin : horizontal 5">
            <a:extLst>
              <a:ext uri="{FF2B5EF4-FFF2-40B4-BE49-F238E27FC236}">
                <a16:creationId xmlns:a16="http://schemas.microsoft.com/office/drawing/2014/main" id="{F4567894-8CB1-4376-A3D2-D303425475C6}"/>
              </a:ext>
            </a:extLst>
          </p:cNvPr>
          <p:cNvSpPr/>
          <p:nvPr/>
        </p:nvSpPr>
        <p:spPr>
          <a:xfrm>
            <a:off x="3026229" y="9500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Page d’erreur</a:t>
            </a:r>
          </a:p>
        </p:txBody>
      </p:sp>
      <p:sp>
        <p:nvSpPr>
          <p:cNvPr id="4" name="Rectangle : coins arrondis 3">
            <a:extLst>
              <a:ext uri="{FF2B5EF4-FFF2-40B4-BE49-F238E27FC236}">
                <a16:creationId xmlns:a16="http://schemas.microsoft.com/office/drawing/2014/main" id="{3DFBF302-3464-4FBF-9B8C-E3597492E1E6}"/>
              </a:ext>
            </a:extLst>
          </p:cNvPr>
          <p:cNvSpPr/>
          <p:nvPr/>
        </p:nvSpPr>
        <p:spPr>
          <a:xfrm>
            <a:off x="2438400" y="2440282"/>
            <a:ext cx="3657600" cy="1270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Message d’erreur, les champs ne sont pas remplis correctement</a:t>
            </a:r>
          </a:p>
        </p:txBody>
      </p:sp>
      <p:cxnSp>
        <p:nvCxnSpPr>
          <p:cNvPr id="9" name="Connecteur droit avec flèche 8">
            <a:extLst>
              <a:ext uri="{FF2B5EF4-FFF2-40B4-BE49-F238E27FC236}">
                <a16:creationId xmlns:a16="http://schemas.microsoft.com/office/drawing/2014/main" id="{B06F8697-C79C-4908-97AB-DA18055B06CA}"/>
              </a:ext>
            </a:extLst>
          </p:cNvPr>
          <p:cNvCxnSpPr>
            <a:cxnSpLocks/>
          </p:cNvCxnSpPr>
          <p:nvPr/>
        </p:nvCxnSpPr>
        <p:spPr>
          <a:xfrm>
            <a:off x="3026229" y="3710645"/>
            <a:ext cx="631371" cy="113567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DF7F344-44BF-48C0-99A6-7CC2218167D1}"/>
              </a:ext>
            </a:extLst>
          </p:cNvPr>
          <p:cNvCxnSpPr>
            <a:cxnSpLocks/>
          </p:cNvCxnSpPr>
          <p:nvPr/>
        </p:nvCxnSpPr>
        <p:spPr>
          <a:xfrm>
            <a:off x="6096000" y="3075463"/>
            <a:ext cx="4038582" cy="11079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70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6D81885-FD75-4259-8F25-7D91E9FA8F0E}"/>
              </a:ext>
            </a:extLst>
          </p:cNvPr>
          <p:cNvSpPr/>
          <p:nvPr/>
        </p:nvSpPr>
        <p:spPr>
          <a:xfrm>
            <a:off x="3026229" y="73229"/>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Changer de mot de passe</a:t>
            </a:r>
          </a:p>
        </p:txBody>
      </p:sp>
      <p:pic>
        <p:nvPicPr>
          <p:cNvPr id="3" name="Image 2">
            <a:extLst>
              <a:ext uri="{FF2B5EF4-FFF2-40B4-BE49-F238E27FC236}">
                <a16:creationId xmlns:a16="http://schemas.microsoft.com/office/drawing/2014/main" id="{AC76756D-E94C-4B4C-A5CB-C94DF7B44DE6}"/>
              </a:ext>
            </a:extLst>
          </p:cNvPr>
          <p:cNvPicPr>
            <a:picLocks noChangeAspect="1"/>
          </p:cNvPicPr>
          <p:nvPr/>
        </p:nvPicPr>
        <p:blipFill>
          <a:blip r:embed="rId2"/>
          <a:stretch>
            <a:fillRect/>
          </a:stretch>
        </p:blipFill>
        <p:spPr>
          <a:xfrm>
            <a:off x="488248" y="1850571"/>
            <a:ext cx="7566542" cy="4542321"/>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AEDBA209-3ACE-47FF-B87C-577C656932B7}"/>
              </a:ext>
            </a:extLst>
          </p:cNvPr>
          <p:cNvPicPr>
            <a:picLocks noChangeAspect="1"/>
          </p:cNvPicPr>
          <p:nvPr/>
        </p:nvPicPr>
        <p:blipFill>
          <a:blip r:embed="rId3"/>
          <a:stretch>
            <a:fillRect/>
          </a:stretch>
        </p:blipFill>
        <p:spPr>
          <a:xfrm>
            <a:off x="9165771" y="1444607"/>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6828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90190AB6-669E-496B-B59F-8D1CFFC76B5D}"/>
              </a:ext>
            </a:extLst>
          </p:cNvPr>
          <p:cNvSpPr/>
          <p:nvPr/>
        </p:nvSpPr>
        <p:spPr>
          <a:xfrm>
            <a:off x="2939143" y="65313"/>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Choisir son port</a:t>
            </a:r>
          </a:p>
        </p:txBody>
      </p:sp>
      <p:pic>
        <p:nvPicPr>
          <p:cNvPr id="3" name="Image 2">
            <a:extLst>
              <a:ext uri="{FF2B5EF4-FFF2-40B4-BE49-F238E27FC236}">
                <a16:creationId xmlns:a16="http://schemas.microsoft.com/office/drawing/2014/main" id="{A3CEA1EE-65D0-47ED-B0C1-2E3450759B4B}"/>
              </a:ext>
            </a:extLst>
          </p:cNvPr>
          <p:cNvPicPr>
            <a:picLocks noChangeAspect="1"/>
          </p:cNvPicPr>
          <p:nvPr/>
        </p:nvPicPr>
        <p:blipFill>
          <a:blip r:embed="rId2"/>
          <a:stretch>
            <a:fillRect/>
          </a:stretch>
        </p:blipFill>
        <p:spPr>
          <a:xfrm>
            <a:off x="247489" y="1807029"/>
            <a:ext cx="7927682" cy="4606437"/>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3B38849B-8C9C-4F3F-9AA9-69D75843FE8C}"/>
              </a:ext>
            </a:extLst>
          </p:cNvPr>
          <p:cNvPicPr>
            <a:picLocks noChangeAspect="1"/>
          </p:cNvPicPr>
          <p:nvPr/>
        </p:nvPicPr>
        <p:blipFill>
          <a:blip r:embed="rId3"/>
          <a:stretch>
            <a:fillRect/>
          </a:stretch>
        </p:blipFill>
        <p:spPr>
          <a:xfrm>
            <a:off x="9358874" y="1286276"/>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062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335D844-7D6A-4121-AC32-3353C05E0E01}"/>
              </a:ext>
            </a:extLst>
          </p:cNvPr>
          <p:cNvSpPr/>
          <p:nvPr/>
        </p:nvSpPr>
        <p:spPr>
          <a:xfrm>
            <a:off x="2917372" y="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Mon compte</a:t>
            </a:r>
          </a:p>
        </p:txBody>
      </p:sp>
      <p:pic>
        <p:nvPicPr>
          <p:cNvPr id="3" name="Image 2">
            <a:extLst>
              <a:ext uri="{FF2B5EF4-FFF2-40B4-BE49-F238E27FC236}">
                <a16:creationId xmlns:a16="http://schemas.microsoft.com/office/drawing/2014/main" id="{80E0FAC3-38F3-4704-AB8C-4DDDC44890FC}"/>
              </a:ext>
            </a:extLst>
          </p:cNvPr>
          <p:cNvPicPr>
            <a:picLocks noChangeAspect="1"/>
          </p:cNvPicPr>
          <p:nvPr/>
        </p:nvPicPr>
        <p:blipFill>
          <a:blip r:embed="rId2"/>
          <a:stretch>
            <a:fillRect/>
          </a:stretch>
        </p:blipFill>
        <p:spPr>
          <a:xfrm>
            <a:off x="488914" y="1638143"/>
            <a:ext cx="8008602"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FD737EB0-1E26-4506-A520-354FEABE3DB6}"/>
              </a:ext>
            </a:extLst>
          </p:cNvPr>
          <p:cNvPicPr>
            <a:picLocks noChangeAspect="1"/>
          </p:cNvPicPr>
          <p:nvPr/>
        </p:nvPicPr>
        <p:blipFill>
          <a:blip r:embed="rId3"/>
          <a:stretch>
            <a:fillRect/>
          </a:stretch>
        </p:blipFill>
        <p:spPr>
          <a:xfrm>
            <a:off x="9290798" y="163814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8461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EB46C9D9-EBBC-4B96-977D-16DA31828063}"/>
              </a:ext>
            </a:extLst>
          </p:cNvPr>
          <p:cNvSpPr/>
          <p:nvPr/>
        </p:nvSpPr>
        <p:spPr>
          <a:xfrm>
            <a:off x="2909173" y="54908"/>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Ajouter un bateau</a:t>
            </a:r>
          </a:p>
        </p:txBody>
      </p:sp>
      <p:pic>
        <p:nvPicPr>
          <p:cNvPr id="3" name="Image 2">
            <a:extLst>
              <a:ext uri="{FF2B5EF4-FFF2-40B4-BE49-F238E27FC236}">
                <a16:creationId xmlns:a16="http://schemas.microsoft.com/office/drawing/2014/main" id="{CA264D90-A7F9-419D-9D3B-03808CF0D046}"/>
              </a:ext>
            </a:extLst>
          </p:cNvPr>
          <p:cNvPicPr>
            <a:picLocks noChangeAspect="1"/>
          </p:cNvPicPr>
          <p:nvPr/>
        </p:nvPicPr>
        <p:blipFill>
          <a:blip r:embed="rId2"/>
          <a:stretch>
            <a:fillRect/>
          </a:stretch>
        </p:blipFill>
        <p:spPr>
          <a:xfrm>
            <a:off x="371228" y="1702403"/>
            <a:ext cx="7566824"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706BD31C-C7E4-4F0C-BE38-66B472E6C1C3}"/>
              </a:ext>
            </a:extLst>
          </p:cNvPr>
          <p:cNvPicPr>
            <a:picLocks noChangeAspect="1"/>
          </p:cNvPicPr>
          <p:nvPr/>
        </p:nvPicPr>
        <p:blipFill>
          <a:blip r:embed="rId3"/>
          <a:stretch>
            <a:fillRect/>
          </a:stretch>
        </p:blipFill>
        <p:spPr>
          <a:xfrm>
            <a:off x="9257858" y="170240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3312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613A59-2DF1-418E-B778-A36D70B5E2B3}"/>
              </a:ext>
            </a:extLst>
          </p:cNvPr>
          <p:cNvSpPr/>
          <p:nvPr/>
        </p:nvSpPr>
        <p:spPr>
          <a:xfrm>
            <a:off x="0" y="0"/>
            <a:ext cx="6096000" cy="7571303"/>
          </a:xfrm>
          <a:prstGeom prst="rect">
            <a:avLst/>
          </a:prstGeom>
        </p:spPr>
        <p:txBody>
          <a:bodyPr>
            <a:spAutoFit/>
          </a:bodyPr>
          <a:lstStyle/>
          <a:p>
            <a:r>
              <a:rPr lang="fr-FR" b="1" dirty="0">
                <a:latin typeface="Consolas" panose="020B0609020204030204" pitchFamily="49" charset="0"/>
              </a:rPr>
              <a:t>Créer un bateau et ses infos</a:t>
            </a:r>
          </a:p>
          <a:p>
            <a:endParaRPr lang="fr-FR" dirty="0">
              <a:latin typeface="Consolas" panose="020B0609020204030204" pitchFamily="49" charset="0"/>
            </a:endParaRPr>
          </a:p>
          <a:p>
            <a:r>
              <a:rPr lang="fr-FR" dirty="0">
                <a:latin typeface="Consolas" panose="020B0609020204030204" pitchFamily="49" charset="0"/>
              </a:rPr>
              <a:t>&lt;div class="card-body text-white"&gt;</a:t>
            </a:r>
          </a:p>
          <a:p>
            <a:r>
              <a:rPr lang="fr-FR" dirty="0">
                <a:latin typeface="Consolas" panose="020B0609020204030204" pitchFamily="49" charset="0"/>
              </a:rPr>
              <a:t>@if ($errors-&gt;any())</a:t>
            </a:r>
          </a:p>
          <a:p>
            <a:r>
              <a:rPr lang="fr-FR" dirty="0">
                <a:latin typeface="Consolas" panose="020B0609020204030204" pitchFamily="49" charset="0"/>
              </a:rPr>
              <a:t>&lt;div class="alert alert-danger"&gt;</a:t>
            </a:r>
          </a:p>
          <a:p>
            <a:r>
              <a:rPr lang="fr-FR" dirty="0">
                <a:latin typeface="Consolas" panose="020B0609020204030204" pitchFamily="49" charset="0"/>
              </a:rPr>
              <a:t>&lt;ul&gt;</a:t>
            </a:r>
          </a:p>
          <a:p>
            <a:r>
              <a:rPr lang="fr-FR" dirty="0">
                <a:latin typeface="Consolas" panose="020B0609020204030204" pitchFamily="49" charset="0"/>
              </a:rPr>
              <a:t>@foreach ($errors-&gt;all() as $error)</a:t>
            </a:r>
          </a:p>
          <a:p>
            <a:r>
              <a:rPr lang="fr-FR" dirty="0">
                <a:latin typeface="Consolas" panose="020B0609020204030204" pitchFamily="49" charset="0"/>
              </a:rPr>
              <a:t>&lt;li&gt;{{ $error }}&lt;/li&gt;</a:t>
            </a:r>
          </a:p>
          <a:p>
            <a:r>
              <a:rPr lang="fr-FR" dirty="0">
                <a:latin typeface="Consolas" panose="020B0609020204030204" pitchFamily="49" charset="0"/>
              </a:rPr>
              <a:t>@endforeach</a:t>
            </a:r>
          </a:p>
          <a:p>
            <a:r>
              <a:rPr lang="fr-FR" dirty="0">
                <a:latin typeface="Consolas" panose="020B0609020204030204" pitchFamily="49" charset="0"/>
              </a:rPr>
              <a:t>&lt;/ul&gt;</a:t>
            </a:r>
          </a:p>
          <a:p>
            <a:r>
              <a:rPr lang="fr-FR" dirty="0">
                <a:latin typeface="Consolas" panose="020B0609020204030204" pitchFamily="49" charset="0"/>
              </a:rPr>
              <a:t>&lt;/div&gt;&lt;br /&gt;</a:t>
            </a:r>
          </a:p>
          <a:p>
            <a:r>
              <a:rPr lang="fr-FR" dirty="0">
                <a:latin typeface="Consolas" panose="020B0609020204030204" pitchFamily="49" charset="0"/>
              </a:rPr>
              <a:t>@endif</a:t>
            </a:r>
          </a:p>
          <a:p>
            <a:r>
              <a:rPr lang="fr-FR" dirty="0">
                <a:latin typeface="Consolas" panose="020B0609020204030204" pitchFamily="49" charset="0"/>
              </a:rPr>
              <a:t>&lt;form method="post" action="{{ route('boats.store') }}"&gt;</a:t>
            </a:r>
          </a:p>
          <a:p>
            <a:r>
              <a:rPr lang="fr-FR" dirty="0">
                <a:latin typeface="Consolas" panose="020B0609020204030204" pitchFamily="49" charset="0"/>
              </a:rPr>
              <a:t>&lt;div class="form-group"&gt;</a:t>
            </a:r>
          </a:p>
          <a:p>
            <a:r>
              <a:rPr lang="fr-FR" dirty="0">
                <a:latin typeface="Consolas" panose="020B0609020204030204" pitchFamily="49" charset="0"/>
              </a:rPr>
              <a:t>@csrf</a:t>
            </a:r>
          </a:p>
          <a:p>
            <a:r>
              <a:rPr lang="fr-FR" dirty="0">
                <a:latin typeface="Consolas" panose="020B0609020204030204" pitchFamily="49" charset="0"/>
              </a:rPr>
              <a:t>&lt;label for="boatname"&gt;Nom du bateau:&lt;/label&gt;</a:t>
            </a:r>
          </a:p>
          <a:p>
            <a:r>
              <a:rPr lang="fr-FR" dirty="0">
                <a:latin typeface="Consolas" panose="020B0609020204030204" pitchFamily="49" charset="0"/>
              </a:rPr>
              <a:t>&lt;input type="text" class="form-control" name="boatname" /&gt;</a:t>
            </a:r>
          </a:p>
          <a:p>
            <a:r>
              <a:rPr lang="fr-FR" dirty="0">
                <a:latin typeface="Consolas" panose="020B0609020204030204" pitchFamily="49" charset="0"/>
              </a:rPr>
              <a:t>&lt;/div&gt;</a:t>
            </a:r>
          </a:p>
          <a:p>
            <a:r>
              <a:rPr lang="fr-FR" dirty="0">
                <a:latin typeface="Consolas" panose="020B0609020204030204" pitchFamily="49" charset="0"/>
              </a:rPr>
              <a:t>&lt;div class="form-group"&gt;</a:t>
            </a:r>
          </a:p>
          <a:p>
            <a:r>
              <a:rPr lang="fr-FR" dirty="0">
                <a:latin typeface="Consolas" panose="020B0609020204030204" pitchFamily="49" charset="0"/>
              </a:rPr>
              <a:t>&lt;label for="size"&gt;Taille :&lt;/label&gt;</a:t>
            </a:r>
          </a:p>
          <a:p>
            <a:r>
              <a:rPr lang="fr-FR" dirty="0">
                <a:latin typeface="Consolas" panose="020B0609020204030204" pitchFamily="49" charset="0"/>
              </a:rPr>
              <a:t>&lt;input type="text" class="form-control" name="size" /&gt;</a:t>
            </a:r>
          </a:p>
          <a:p>
            <a:r>
              <a:rPr lang="fr-FR" dirty="0">
                <a:latin typeface="Consolas" panose="020B0609020204030204" pitchFamily="49" charset="0"/>
              </a:rPr>
              <a:t>&lt;/div&gt;</a:t>
            </a:r>
          </a:p>
          <a:p>
            <a:r>
              <a:rPr lang="fr-FR" dirty="0">
                <a:latin typeface="Consolas" panose="020B0609020204030204" pitchFamily="49" charset="0"/>
              </a:rPr>
              <a:t>.........</a:t>
            </a:r>
          </a:p>
          <a:p>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604C487A-6689-4838-80A2-D20B70929418}"/>
              </a:ext>
            </a:extLst>
          </p:cNvPr>
          <p:cNvSpPr/>
          <p:nvPr/>
        </p:nvSpPr>
        <p:spPr>
          <a:xfrm>
            <a:off x="4918710" y="117693"/>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Create.blade</a:t>
            </a:r>
          </a:p>
        </p:txBody>
      </p:sp>
      <p:sp>
        <p:nvSpPr>
          <p:cNvPr id="4" name="Bulle narrative : rectangle à coins arrondis 3">
            <a:extLst>
              <a:ext uri="{FF2B5EF4-FFF2-40B4-BE49-F238E27FC236}">
                <a16:creationId xmlns:a16="http://schemas.microsoft.com/office/drawing/2014/main" id="{AE9308CD-5F12-4F74-AAAC-453052F14FF7}"/>
              </a:ext>
            </a:extLst>
          </p:cNvPr>
          <p:cNvSpPr/>
          <p:nvPr/>
        </p:nvSpPr>
        <p:spPr>
          <a:xfrm>
            <a:off x="7421217" y="1569014"/>
            <a:ext cx="4490334" cy="744115"/>
          </a:xfrm>
          <a:prstGeom prst="wedgeRoundRectCallout">
            <a:avLst>
              <a:gd name="adj1" fmla="val -156649"/>
              <a:gd name="adj2" fmla="val 1917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Méthode post Création/ajout d’un bateau</a:t>
            </a:r>
          </a:p>
        </p:txBody>
      </p:sp>
      <p:sp>
        <p:nvSpPr>
          <p:cNvPr id="5" name="Rectangle 4">
            <a:extLst>
              <a:ext uri="{FF2B5EF4-FFF2-40B4-BE49-F238E27FC236}">
                <a16:creationId xmlns:a16="http://schemas.microsoft.com/office/drawing/2014/main" id="{FD56CB46-6863-4EAE-9B13-8C18D9EBD35C}"/>
              </a:ext>
            </a:extLst>
          </p:cNvPr>
          <p:cNvSpPr/>
          <p:nvPr/>
        </p:nvSpPr>
        <p:spPr>
          <a:xfrm>
            <a:off x="6652260" y="4732019"/>
            <a:ext cx="4838700" cy="1200329"/>
          </a:xfrm>
          <a:prstGeom prst="rect">
            <a:avLst/>
          </a:prstGeom>
        </p:spPr>
        <p:txBody>
          <a:bodyPr wrap="square">
            <a:spAutoFit/>
          </a:bodyPr>
          <a:lstStyle/>
          <a:p>
            <a:r>
              <a:rPr lang="en-US" dirty="0">
                <a:latin typeface="Consolas" panose="020B0609020204030204" pitchFamily="49" charset="0"/>
              </a:rPr>
              <a:t>………</a:t>
            </a:r>
          </a:p>
          <a:p>
            <a:r>
              <a:rPr lang="en-US" dirty="0">
                <a:latin typeface="Consolas" panose="020B0609020204030204" pitchFamily="49" charset="0"/>
              </a:rPr>
              <a:t>&lt;input type="text" class="form-control" name="user_id" value="{{ $users[0]-&gt;name }}" disabled/&gt;</a:t>
            </a:r>
            <a:endParaRPr lang="en-US" b="0" dirty="0">
              <a:effectLst/>
              <a:latin typeface="Consolas" panose="020B0609020204030204" pitchFamily="49" charset="0"/>
            </a:endParaRPr>
          </a:p>
        </p:txBody>
      </p:sp>
      <p:sp>
        <p:nvSpPr>
          <p:cNvPr id="6" name="Bulle narrative : rectangle à coins arrondis 5">
            <a:extLst>
              <a:ext uri="{FF2B5EF4-FFF2-40B4-BE49-F238E27FC236}">
                <a16:creationId xmlns:a16="http://schemas.microsoft.com/office/drawing/2014/main" id="{6866886A-5C8C-419B-8402-D92B98C5139D}"/>
              </a:ext>
            </a:extLst>
          </p:cNvPr>
          <p:cNvSpPr/>
          <p:nvPr/>
        </p:nvSpPr>
        <p:spPr>
          <a:xfrm>
            <a:off x="10565461" y="3498742"/>
            <a:ext cx="1346090" cy="327991"/>
          </a:xfrm>
          <a:prstGeom prst="wedgeRoundRectCallout">
            <a:avLst>
              <a:gd name="adj1" fmla="val -58562"/>
              <a:gd name="adj2" fmla="val 346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r>
              <a:rPr lang="fr-FR" sz="2800" dirty="0"/>
              <a:t> </a:t>
            </a:r>
          </a:p>
        </p:txBody>
      </p:sp>
    </p:spTree>
    <p:extLst>
      <p:ext uri="{BB962C8B-B14F-4D97-AF65-F5344CB8AC3E}">
        <p14:creationId xmlns:p14="http://schemas.microsoft.com/office/powerpoint/2010/main" val="46058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CE8CD6-BF30-4EA5-A392-EFB806E3BC97}"/>
              </a:ext>
            </a:extLst>
          </p:cNvPr>
          <p:cNvSpPr/>
          <p:nvPr/>
        </p:nvSpPr>
        <p:spPr>
          <a:xfrm>
            <a:off x="3048000" y="545935"/>
            <a:ext cx="6096000" cy="5766130"/>
          </a:xfrm>
          <a:prstGeom prst="rect">
            <a:avLst/>
          </a:prstGeom>
        </p:spPr>
        <p:txBody>
          <a:bodyPr>
            <a:spAutoFit/>
          </a:bodyPr>
          <a:lstStyle/>
          <a:p>
            <a:pPr marL="1350645" indent="450215">
              <a:lnSpc>
                <a:spcPct val="106000"/>
              </a:lnSpc>
              <a:spcAft>
                <a:spcPts val="800"/>
              </a:spcAft>
            </a:pPr>
            <a:r>
              <a:rPr lang="fr-FR" sz="14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BidiBoatAPP</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3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J’adore naviguer, et j’ai constaté, l’été dernier qu’il n’était pas possible d’être sûr d’avoir une place dans un port dans lequel on arrive. En effet il n’y a pas moyen de réserver sa place à l’avance. De ce fait, je me suis fait refuser l’accès au port de Cassis, faute de places, et ai dû continuer de naviguer malgré la fatigue de la navigation déjà effectuée.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A ce jour, un plaisancier ne sait pas avant d’arriver devant un port, s’il aura une place pour amarrer. </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Côté capitainerie, on ne connaît pas forcément tous les départs des plaisanciers qui ont une place à l’année. Il y a donc des places disponibles mais elles ne sont pas forcément relouées.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BidiBoatAPP » est une application destinée à donner en temps réel, le nombre de places disponibles dans un port, de pouvoir réserver sa place via celle-ci, et ainsi connaitre le nombre précis de miles à parcourir entre 2 escales.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Cette application a pour but d’aider les plaisanciers à préparer leur navigation, et les capitaineries de port à optimiser les places libres (avec les départs des plaisanciers et des écoles de voile) et donc la rentabilité du port grâce à une meilleure visibilité, en temps réel, des disponibilités.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Calibri" panose="020F0502020204030204" pitchFamily="34" charset="0"/>
              </a:rPr>
              <a:t> </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Par ailleurs, les plaisanciers une fois leur port de destination choisi pourront se mettre en relation directe avec la capitainerie et avoir accès aux différentes informations concernant le port, les tarifs, horaires d’ouverture de la capitainerie, les évènements, les différents accès aux sanitaires et douches, les services en gasoil, en eau, les boutiques d’accastillage, les horaires des marées, les seuils d’entrée au port, la météo, les tailles autorisées de pêche….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23617363-9AD2-45F6-B106-4E402A4027AE}"/>
              </a:ext>
            </a:extLst>
          </p:cNvPr>
          <p:cNvPicPr>
            <a:picLocks noChangeAspect="1"/>
          </p:cNvPicPr>
          <p:nvPr/>
        </p:nvPicPr>
        <p:blipFill>
          <a:blip r:embed="rId2"/>
          <a:stretch>
            <a:fillRect/>
          </a:stretch>
        </p:blipFill>
        <p:spPr>
          <a:xfrm>
            <a:off x="689401" y="349165"/>
            <a:ext cx="1974286" cy="1974286"/>
          </a:xfrm>
          <a:prstGeom prst="rect">
            <a:avLst/>
          </a:prstGeom>
        </p:spPr>
      </p:pic>
    </p:spTree>
    <p:extLst>
      <p:ext uri="{BB962C8B-B14F-4D97-AF65-F5344CB8AC3E}">
        <p14:creationId xmlns:p14="http://schemas.microsoft.com/office/powerpoint/2010/main" val="261356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ulle narrative : rectangle à coins arrondis 3">
            <a:extLst>
              <a:ext uri="{FF2B5EF4-FFF2-40B4-BE49-F238E27FC236}">
                <a16:creationId xmlns:a16="http://schemas.microsoft.com/office/drawing/2014/main" id="{5C339E9D-0252-45D8-9783-7234E1ED9DB0}"/>
              </a:ext>
            </a:extLst>
          </p:cNvPr>
          <p:cNvSpPr/>
          <p:nvPr/>
        </p:nvSpPr>
        <p:spPr>
          <a:xfrm>
            <a:off x="8229600" y="3582942"/>
            <a:ext cx="3314700" cy="1377678"/>
          </a:xfrm>
          <a:prstGeom prst="wedgeRoundRectCallout">
            <a:avLst>
              <a:gd name="adj1" fmla="val -155250"/>
              <a:gd name="adj2" fmla="val -5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à remplir pour la création d’un nouveau bateau</a:t>
            </a:r>
          </a:p>
        </p:txBody>
      </p:sp>
      <p:sp>
        <p:nvSpPr>
          <p:cNvPr id="6" name="Rectangle : coins arrondis 5">
            <a:extLst>
              <a:ext uri="{FF2B5EF4-FFF2-40B4-BE49-F238E27FC236}">
                <a16:creationId xmlns:a16="http://schemas.microsoft.com/office/drawing/2014/main" id="{8772522B-EE89-4EE5-BAEB-1D4BED0712F8}"/>
              </a:ext>
            </a:extLst>
          </p:cNvPr>
          <p:cNvSpPr/>
          <p:nvPr/>
        </p:nvSpPr>
        <p:spPr>
          <a:xfrm>
            <a:off x="4918710" y="25146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7" name="Rectangle 6">
            <a:extLst>
              <a:ext uri="{FF2B5EF4-FFF2-40B4-BE49-F238E27FC236}">
                <a16:creationId xmlns:a16="http://schemas.microsoft.com/office/drawing/2014/main" id="{C0795F85-432D-4543-960A-30F8042573E4}"/>
              </a:ext>
            </a:extLst>
          </p:cNvPr>
          <p:cNvSpPr/>
          <p:nvPr/>
        </p:nvSpPr>
        <p:spPr>
          <a:xfrm>
            <a:off x="647700" y="1443841"/>
            <a:ext cx="6096000" cy="5016758"/>
          </a:xfrm>
          <a:prstGeom prst="rect">
            <a:avLst/>
          </a:prstGeom>
        </p:spPr>
        <p:txBody>
          <a:bodyPr>
            <a:spAutoFit/>
          </a:bodyPr>
          <a:lstStyle/>
          <a:p>
            <a:endParaRPr lang="fr-FR" sz="2000" dirty="0">
              <a:latin typeface="Consolas" panose="020B0609020204030204" pitchFamily="49" charset="0"/>
            </a:endParaRPr>
          </a:p>
          <a:p>
            <a:r>
              <a:rPr lang="fr-FR" sz="2000" dirty="0">
                <a:latin typeface="Consolas" panose="020B0609020204030204" pitchFamily="49" charset="0"/>
              </a:rPr>
              <a:t>&lt;table class="table table-</a:t>
            </a:r>
            <a:r>
              <a:rPr lang="fr-FR" sz="2000" dirty="0" err="1">
                <a:latin typeface="Consolas" panose="020B0609020204030204" pitchFamily="49" charset="0"/>
              </a:rPr>
              <a:t>striped</a:t>
            </a:r>
            <a:r>
              <a:rPr lang="fr-FR" sz="2000" dirty="0">
                <a:latin typeface="Consolas" panose="020B0609020204030204" pitchFamily="49" charset="0"/>
              </a:rPr>
              <a:t> text-white"&gt;</a:t>
            </a:r>
          </a:p>
          <a:p>
            <a:r>
              <a:rPr lang="fr-FR" sz="2000" dirty="0">
                <a:latin typeface="Consolas" panose="020B0609020204030204" pitchFamily="49" charset="0"/>
              </a:rPr>
              <a:t>&lt;thead class="catamaran"&gt;</a:t>
            </a:r>
          </a:p>
          <a:p>
            <a:r>
              <a:rPr lang="fr-FR" sz="2000" dirty="0">
                <a:latin typeface="Consolas" panose="020B0609020204030204" pitchFamily="49" charset="0"/>
              </a:rPr>
              <a:t>&lt;tr&gt;</a:t>
            </a:r>
          </a:p>
          <a:p>
            <a:r>
              <a:rPr lang="fr-FR" sz="2000" dirty="0">
                <a:latin typeface="Consolas" panose="020B0609020204030204" pitchFamily="49" charset="0"/>
              </a:rPr>
              <a:t>&lt;td&gt;ID&lt;/td&gt;</a:t>
            </a:r>
          </a:p>
          <a:p>
            <a:r>
              <a:rPr lang="fr-FR" sz="2000" dirty="0">
                <a:latin typeface="Consolas" panose="020B0609020204030204" pitchFamily="49" charset="0"/>
              </a:rPr>
              <a:t>&lt;td&gt;Nom du bateau&lt;/td&gt;</a:t>
            </a:r>
          </a:p>
          <a:p>
            <a:r>
              <a:rPr lang="fr-FR" sz="2000" dirty="0">
                <a:latin typeface="Consolas" panose="020B0609020204030204" pitchFamily="49" charset="0"/>
              </a:rPr>
              <a:t>&lt;td&gt;Taille&lt;/td&gt;</a:t>
            </a:r>
          </a:p>
          <a:p>
            <a:r>
              <a:rPr lang="fr-FR" sz="2000" dirty="0">
                <a:latin typeface="Consolas" panose="020B0609020204030204" pitchFamily="49" charset="0"/>
              </a:rPr>
              <a:t>&lt;td&gt;Largeur&lt;/td&gt;</a:t>
            </a:r>
          </a:p>
          <a:p>
            <a:r>
              <a:rPr lang="fr-FR" sz="2000" dirty="0">
                <a:latin typeface="Consolas" panose="020B0609020204030204" pitchFamily="49" charset="0"/>
              </a:rPr>
              <a:t>&lt;td&gt;Tirant d'eau&lt;/td&gt;</a:t>
            </a:r>
          </a:p>
          <a:p>
            <a:r>
              <a:rPr lang="fr-FR" sz="2000" dirty="0">
                <a:latin typeface="Consolas" panose="020B0609020204030204" pitchFamily="49" charset="0"/>
              </a:rPr>
              <a:t>&lt;td&gt; Nom du Propriétaire&lt;/td&gt;</a:t>
            </a:r>
          </a:p>
          <a:p>
            <a:r>
              <a:rPr lang="fr-FR" sz="2000" dirty="0">
                <a:latin typeface="Consolas" panose="020B0609020204030204" pitchFamily="49" charset="0"/>
              </a:rPr>
              <a:t>&lt;td&gt; Prénom du Propriétaire&lt;/td&gt;</a:t>
            </a:r>
          </a:p>
          <a:p>
            <a:r>
              <a:rPr lang="fr-FR" sz="2000" dirty="0">
                <a:latin typeface="Consolas" panose="020B0609020204030204" pitchFamily="49" charset="0"/>
              </a:rPr>
              <a:t>&lt;td&gt; Nom de l'utilisateur&lt;/td&gt;</a:t>
            </a:r>
          </a:p>
          <a:p>
            <a:r>
              <a:rPr lang="fr-FR" sz="2000" dirty="0">
                <a:latin typeface="Consolas" panose="020B0609020204030204" pitchFamily="49" charset="0"/>
              </a:rPr>
              <a:t>&lt;td colspan="4"&gt;Action&lt;/td&gt;</a:t>
            </a:r>
          </a:p>
          <a:p>
            <a:r>
              <a:rPr lang="fr-FR" sz="2000" dirty="0">
                <a:latin typeface="Consolas" panose="020B0609020204030204" pitchFamily="49" charset="0"/>
              </a:rPr>
              <a:t>&lt;/tr&gt;</a:t>
            </a:r>
          </a:p>
          <a:p>
            <a:r>
              <a:rPr lang="fr-FR" sz="2000" dirty="0">
                <a:latin typeface="Consolas" panose="020B0609020204030204" pitchFamily="49" charset="0"/>
              </a:rPr>
              <a:t>&lt;/thead&gt;</a:t>
            </a:r>
            <a:endParaRPr lang="fr-FR" sz="2000" b="0" dirty="0">
              <a:effectLst/>
              <a:latin typeface="Consolas" panose="020B0609020204030204" pitchFamily="49" charset="0"/>
            </a:endParaRPr>
          </a:p>
        </p:txBody>
      </p:sp>
    </p:spTree>
    <p:extLst>
      <p:ext uri="{BB962C8B-B14F-4D97-AF65-F5344CB8AC3E}">
        <p14:creationId xmlns:p14="http://schemas.microsoft.com/office/powerpoint/2010/main" val="206784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ulle narrative : rectangle à coins arrondis 2">
            <a:extLst>
              <a:ext uri="{FF2B5EF4-FFF2-40B4-BE49-F238E27FC236}">
                <a16:creationId xmlns:a16="http://schemas.microsoft.com/office/drawing/2014/main" id="{C0DF1F24-790E-48DE-AB95-61FCBFDADE55}"/>
              </a:ext>
            </a:extLst>
          </p:cNvPr>
          <p:cNvSpPr/>
          <p:nvPr/>
        </p:nvSpPr>
        <p:spPr>
          <a:xfrm>
            <a:off x="7273290" y="1792423"/>
            <a:ext cx="3512820" cy="950778"/>
          </a:xfrm>
          <a:prstGeom prst="wedgeRoundRectCallout">
            <a:avLst>
              <a:gd name="adj1" fmla="val -98933"/>
              <a:gd name="adj2" fmla="val -16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se rapportant à la variable Boat</a:t>
            </a:r>
          </a:p>
        </p:txBody>
      </p:sp>
      <p:sp>
        <p:nvSpPr>
          <p:cNvPr id="4" name="Rectangle : coins arrondis 3">
            <a:extLst>
              <a:ext uri="{FF2B5EF4-FFF2-40B4-BE49-F238E27FC236}">
                <a16:creationId xmlns:a16="http://schemas.microsoft.com/office/drawing/2014/main" id="{8A13DA3B-31D6-42E7-AD4E-34643A0B1CAC}"/>
              </a:ext>
            </a:extLst>
          </p:cNvPr>
          <p:cNvSpPr/>
          <p:nvPr/>
        </p:nvSpPr>
        <p:spPr>
          <a:xfrm>
            <a:off x="4918710" y="25146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6" name="Rectangle 5">
            <a:extLst>
              <a:ext uri="{FF2B5EF4-FFF2-40B4-BE49-F238E27FC236}">
                <a16:creationId xmlns:a16="http://schemas.microsoft.com/office/drawing/2014/main" id="{3CFEE52C-C13D-4D6D-8F26-4A4E31419A23}"/>
              </a:ext>
            </a:extLst>
          </p:cNvPr>
          <p:cNvSpPr/>
          <p:nvPr/>
        </p:nvSpPr>
        <p:spPr>
          <a:xfrm>
            <a:off x="601980" y="1526541"/>
            <a:ext cx="6096000" cy="3046988"/>
          </a:xfrm>
          <a:prstGeom prst="rect">
            <a:avLst/>
          </a:prstGeom>
        </p:spPr>
        <p:txBody>
          <a:bodyPr>
            <a:spAutoFit/>
          </a:bodyPr>
          <a:lstStyle/>
          <a:p>
            <a:r>
              <a:rPr lang="fr-FR" sz="2400" dirty="0">
                <a:latin typeface="Consolas" panose="020B0609020204030204" pitchFamily="49" charset="0"/>
              </a:rPr>
              <a:t>&lt;td&gt;{{$boat-&gt;id}}&lt;/td&gt;</a:t>
            </a:r>
          </a:p>
          <a:p>
            <a:r>
              <a:rPr lang="fr-FR" sz="2400" dirty="0">
                <a:latin typeface="Consolas" panose="020B0609020204030204" pitchFamily="49" charset="0"/>
              </a:rPr>
              <a:t>&lt;td&gt;{{$boat-&gt;boatname}}&lt;/td&gt;</a:t>
            </a:r>
          </a:p>
          <a:p>
            <a:r>
              <a:rPr lang="fr-FR" sz="2400" dirty="0">
                <a:latin typeface="Consolas" panose="020B0609020204030204" pitchFamily="49" charset="0"/>
              </a:rPr>
              <a:t>&lt;td&gt;{{$boat-&gt;size}}&lt;/td&gt;</a:t>
            </a:r>
          </a:p>
          <a:p>
            <a:r>
              <a:rPr lang="fr-FR" sz="2400" dirty="0">
                <a:latin typeface="Consolas" panose="020B0609020204030204" pitchFamily="49" charset="0"/>
              </a:rPr>
              <a:t>&lt;td&gt;{{$boat-&gt;width}}&lt;/td&gt;</a:t>
            </a:r>
          </a:p>
          <a:p>
            <a:r>
              <a:rPr lang="fr-FR" sz="2400" dirty="0">
                <a:latin typeface="Consolas" panose="020B0609020204030204" pitchFamily="49" charset="0"/>
              </a:rPr>
              <a:t>&lt;td&gt;{{$boat-&gt;keel}}&lt;/td&gt;</a:t>
            </a:r>
          </a:p>
          <a:p>
            <a:r>
              <a:rPr lang="fr-FR" sz="2400" dirty="0">
                <a:latin typeface="Consolas" panose="020B0609020204030204" pitchFamily="49" charset="0"/>
              </a:rPr>
              <a:t>&lt;td&gt;{{$boat-&gt;owners_name}}&lt;/td&gt;</a:t>
            </a:r>
          </a:p>
          <a:p>
            <a:r>
              <a:rPr lang="fr-FR" sz="2400" dirty="0">
                <a:latin typeface="Consolas" panose="020B0609020204030204" pitchFamily="49" charset="0"/>
              </a:rPr>
              <a:t>&lt;td&gt;{{$boat&gt;owners_firstname}}&lt;/td&gt;</a:t>
            </a:r>
          </a:p>
          <a:p>
            <a:r>
              <a:rPr lang="fr-FR" sz="2400" dirty="0">
                <a:latin typeface="Consolas" panose="020B0609020204030204" pitchFamily="49" charset="0"/>
              </a:rPr>
              <a:t>&lt;td&gt;{{$boat-&gt;users_name}}&lt;/td&gt;</a:t>
            </a:r>
            <a:endParaRPr lang="fr-FR" sz="2400" b="0" dirty="0">
              <a:effectLst/>
              <a:latin typeface="Consolas" panose="020B0609020204030204" pitchFamily="49" charset="0"/>
            </a:endParaRPr>
          </a:p>
        </p:txBody>
      </p:sp>
    </p:spTree>
    <p:extLst>
      <p:ext uri="{BB962C8B-B14F-4D97-AF65-F5344CB8AC3E}">
        <p14:creationId xmlns:p14="http://schemas.microsoft.com/office/powerpoint/2010/main" val="77319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0F43-BCA4-49A2-874A-FA87E17BA56E}"/>
              </a:ext>
            </a:extLst>
          </p:cNvPr>
          <p:cNvSpPr/>
          <p:nvPr/>
        </p:nvSpPr>
        <p:spPr>
          <a:xfrm>
            <a:off x="0" y="940950"/>
            <a:ext cx="6096000" cy="5632311"/>
          </a:xfrm>
          <a:prstGeom prst="rect">
            <a:avLst/>
          </a:prstGeom>
        </p:spPr>
        <p:txBody>
          <a:bodyPr>
            <a:spAutoFit/>
          </a:bodyPr>
          <a:lstStyle/>
          <a:p>
            <a:r>
              <a:rPr lang="fr-FR" dirty="0">
                <a:latin typeface="Consolas" panose="020B0609020204030204" pitchFamily="49" charset="0"/>
              </a:rPr>
              <a:t>use Auth;</a:t>
            </a:r>
          </a:p>
          <a:p>
            <a:r>
              <a:rPr lang="fr-FR" dirty="0">
                <a:latin typeface="Consolas" panose="020B0609020204030204" pitchFamily="49" charset="0"/>
              </a:rPr>
              <a:t>use Illuminate\Support\Facades\DB;</a:t>
            </a:r>
          </a:p>
          <a:p>
            <a:r>
              <a:rPr lang="fr-FR" dirty="0">
                <a:latin typeface="Consolas" panose="020B0609020204030204" pitchFamily="49" charset="0"/>
              </a:rPr>
              <a:t>use App\Boat;</a:t>
            </a:r>
          </a:p>
          <a:p>
            <a:r>
              <a:rPr lang="fr-FR" dirty="0">
                <a:latin typeface="Consolas" panose="020B0609020204030204" pitchFamily="49" charset="0"/>
              </a:rPr>
              <a:t>use App\User;</a:t>
            </a:r>
          </a:p>
          <a:p>
            <a:br>
              <a:rPr lang="fr-FR" dirty="0">
                <a:latin typeface="Consolas" panose="020B0609020204030204" pitchFamily="49" charset="0"/>
              </a:rPr>
            </a:br>
            <a:r>
              <a:rPr lang="fr-FR" dirty="0">
                <a:latin typeface="Consolas" panose="020B0609020204030204" pitchFamily="49" charset="0"/>
              </a:rPr>
              <a:t>class BoatController extends Controller</a:t>
            </a:r>
          </a:p>
          <a:p>
            <a:r>
              <a:rPr lang="fr-FR" dirty="0">
                <a:latin typeface="Consolas" panose="020B0609020204030204" pitchFamily="49" charset="0"/>
              </a:rPr>
              <a:t>{</a:t>
            </a:r>
          </a:p>
          <a:p>
            <a:r>
              <a:rPr lang="fr-FR" dirty="0">
                <a:latin typeface="Consolas" panose="020B0609020204030204" pitchFamily="49" charset="0"/>
              </a:rPr>
              <a:t>/**</a:t>
            </a:r>
          </a:p>
          <a:p>
            <a:r>
              <a:rPr lang="fr-FR" dirty="0">
                <a:latin typeface="Consolas" panose="020B0609020204030204" pitchFamily="49" charset="0"/>
              </a:rPr>
              <a:t>* Display a listing of the resource.</a:t>
            </a:r>
          </a:p>
          <a:p>
            <a:r>
              <a:rPr lang="fr-FR" dirty="0">
                <a:latin typeface="Consolas" panose="020B0609020204030204" pitchFamily="49" charset="0"/>
              </a:rPr>
              <a:t>*</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index()</a:t>
            </a:r>
          </a:p>
          <a:p>
            <a:r>
              <a:rPr lang="fr-FR" dirty="0">
                <a:latin typeface="Consolas" panose="020B0609020204030204" pitchFamily="49" charset="0"/>
              </a:rPr>
              <a:t>{</a:t>
            </a:r>
          </a:p>
          <a:p>
            <a:r>
              <a:rPr lang="fr-FR" dirty="0">
                <a:latin typeface="Consolas" panose="020B0609020204030204" pitchFamily="49" charset="0"/>
              </a:rPr>
              <a:t>$user_id = Auth::user()-&gt;id;</a:t>
            </a:r>
          </a:p>
          <a:p>
            <a:r>
              <a:rPr lang="fr-FR" dirty="0">
                <a:latin typeface="Consolas" panose="020B0609020204030204" pitchFamily="49" charset="0"/>
              </a:rPr>
              <a:t>$users= User::where('id',$user_id)-&gt;get();</a:t>
            </a:r>
          </a:p>
          <a:p>
            <a:r>
              <a:rPr lang="fr-FR" dirty="0">
                <a:latin typeface="Consolas" panose="020B0609020204030204" pitchFamily="49" charset="0"/>
              </a:rPr>
              <a:t>$boats = Boat::where('user_id', $user_id)-&gt;get();</a:t>
            </a:r>
          </a:p>
          <a:p>
            <a:r>
              <a:rPr lang="fr-FR" dirty="0">
                <a:latin typeface="Consolas" panose="020B0609020204030204" pitchFamily="49" charset="0"/>
              </a:rPr>
              <a:t>return view('index', compact('boats','users'));</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E0AA1794-7D71-4A21-9C62-05DAB36861E0}"/>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1BD7F467-1D1C-4D8C-891A-F2ED9AE0DBC6}"/>
              </a:ext>
            </a:extLst>
          </p:cNvPr>
          <p:cNvSpPr/>
          <p:nvPr/>
        </p:nvSpPr>
        <p:spPr>
          <a:xfrm>
            <a:off x="6972300" y="3582943"/>
            <a:ext cx="4572000" cy="989058"/>
          </a:xfrm>
          <a:prstGeom prst="wedgeRoundRectCallout">
            <a:avLst>
              <a:gd name="adj1" fmla="val -119398"/>
              <a:gd name="adj2" fmla="val 784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L’utilisateur doit être identifié pour accéder à la création d’un bateau</a:t>
            </a:r>
          </a:p>
        </p:txBody>
      </p:sp>
    </p:spTree>
    <p:extLst>
      <p:ext uri="{BB962C8B-B14F-4D97-AF65-F5344CB8AC3E}">
        <p14:creationId xmlns:p14="http://schemas.microsoft.com/office/powerpoint/2010/main" val="164394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F734D5-9413-447E-A54A-12CB7C11E6E0}"/>
              </a:ext>
            </a:extLst>
          </p:cNvPr>
          <p:cNvSpPr/>
          <p:nvPr/>
        </p:nvSpPr>
        <p:spPr>
          <a:xfrm>
            <a:off x="0" y="386031"/>
            <a:ext cx="6096000" cy="1754326"/>
          </a:xfrm>
          <a:prstGeom prst="rect">
            <a:avLst/>
          </a:prstGeom>
        </p:spPr>
        <p:txBody>
          <a:bodyPr>
            <a:spAutoFit/>
          </a:bodyPr>
          <a:lstStyle/>
          <a:p>
            <a:r>
              <a:rPr lang="en-US" dirty="0">
                <a:latin typeface="Consolas" panose="020B0609020204030204" pitchFamily="49" charset="0"/>
              </a:rPr>
              <a:t>public function create()</a:t>
            </a:r>
          </a:p>
          <a:p>
            <a:r>
              <a:rPr lang="en-US" dirty="0">
                <a:latin typeface="Consolas" panose="020B0609020204030204" pitchFamily="49" charset="0"/>
              </a:rPr>
              <a:t>{</a:t>
            </a:r>
          </a:p>
          <a:p>
            <a:r>
              <a:rPr lang="en-US" dirty="0">
                <a:latin typeface="Consolas" panose="020B0609020204030204" pitchFamily="49" charset="0"/>
              </a:rPr>
              <a:t>$user_id = Auth::user()-&gt;id;</a:t>
            </a:r>
          </a:p>
          <a:p>
            <a:r>
              <a:rPr lang="en-US" dirty="0">
                <a:latin typeface="Consolas" panose="020B0609020204030204" pitchFamily="49" charset="0"/>
              </a:rPr>
              <a:t>$users= User::where('id',$user_id)-&gt;get();</a:t>
            </a:r>
          </a:p>
          <a:p>
            <a:r>
              <a:rPr lang="en-US" dirty="0">
                <a:latin typeface="Consolas" panose="020B0609020204030204" pitchFamily="49" charset="0"/>
              </a:rPr>
              <a:t>return view('create',compact('users'));</a:t>
            </a:r>
          </a:p>
          <a:p>
            <a:r>
              <a:rPr lang="en-US" dirty="0">
                <a:latin typeface="Consolas" panose="020B0609020204030204" pitchFamily="49" charset="0"/>
              </a:rPr>
              <a:t>}</a:t>
            </a:r>
            <a:endParaRPr lang="en-US"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159079A8-FF33-46ED-94EB-B7F69FA1C5C0}"/>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282A9975-3226-41A3-8210-3B5CE8776F40}"/>
              </a:ext>
            </a:extLst>
          </p:cNvPr>
          <p:cNvSpPr/>
          <p:nvPr/>
        </p:nvSpPr>
        <p:spPr>
          <a:xfrm>
            <a:off x="182880" y="2241649"/>
            <a:ext cx="3580737" cy="553313"/>
          </a:xfrm>
          <a:prstGeom prst="wedgeRoundRectCallout">
            <a:avLst>
              <a:gd name="adj1" fmla="val -20027"/>
              <a:gd name="adj2" fmla="val -1014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L’utilisateur identifié peut créer un bateau</a:t>
            </a:r>
          </a:p>
        </p:txBody>
      </p:sp>
      <p:sp>
        <p:nvSpPr>
          <p:cNvPr id="5" name="Rectangle 4">
            <a:extLst>
              <a:ext uri="{FF2B5EF4-FFF2-40B4-BE49-F238E27FC236}">
                <a16:creationId xmlns:a16="http://schemas.microsoft.com/office/drawing/2014/main" id="{2A2ECF48-1D4D-442C-8D4E-C44271FEB5C2}"/>
              </a:ext>
            </a:extLst>
          </p:cNvPr>
          <p:cNvSpPr/>
          <p:nvPr/>
        </p:nvSpPr>
        <p:spPr>
          <a:xfrm>
            <a:off x="5234940" y="869366"/>
            <a:ext cx="8119110" cy="5909310"/>
          </a:xfrm>
          <a:prstGeom prst="rect">
            <a:avLst/>
          </a:prstGeom>
        </p:spPr>
        <p:txBody>
          <a:bodyPr wrap="square">
            <a:spAutoFit/>
          </a:bodyPr>
          <a:lstStyle/>
          <a:p>
            <a:r>
              <a:rPr lang="fr-FR" dirty="0">
                <a:latin typeface="Consolas" panose="020B0609020204030204" pitchFamily="49" charset="0"/>
              </a:rPr>
              <a:t>* @param \Illuminate\Http\Request $request</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store(Request $request)</a:t>
            </a:r>
          </a:p>
          <a:p>
            <a:r>
              <a:rPr lang="fr-FR" dirty="0">
                <a:latin typeface="Consolas" panose="020B0609020204030204" pitchFamily="49" charset="0"/>
              </a:rPr>
              <a:t>{</a:t>
            </a:r>
          </a:p>
          <a:p>
            <a:r>
              <a:rPr lang="fr-FR" dirty="0">
                <a:latin typeface="Consolas" panose="020B0609020204030204" pitchFamily="49" charset="0"/>
              </a:rPr>
              <a:t>$user_id = Auth::user()-&gt;id;</a:t>
            </a:r>
          </a:p>
          <a:p>
            <a:br>
              <a:rPr lang="fr-FR" dirty="0">
                <a:latin typeface="Consolas" panose="020B0609020204030204" pitchFamily="49" charset="0"/>
              </a:rPr>
            </a:br>
            <a:r>
              <a:rPr lang="fr-FR" dirty="0">
                <a:latin typeface="Consolas" panose="020B0609020204030204" pitchFamily="49" charset="0"/>
              </a:rPr>
              <a:t>$boat = new Boat;</a:t>
            </a:r>
          </a:p>
          <a:p>
            <a:r>
              <a:rPr lang="fr-FR" dirty="0">
                <a:latin typeface="Consolas" panose="020B0609020204030204" pitchFamily="49" charset="0"/>
              </a:rPr>
              <a:t>$boat-&gt;boatname = $request-&gt;boatname;</a:t>
            </a:r>
          </a:p>
          <a:p>
            <a:r>
              <a:rPr lang="fr-FR" dirty="0">
                <a:latin typeface="Consolas" panose="020B0609020204030204" pitchFamily="49" charset="0"/>
              </a:rPr>
              <a:t>$boat-&gt;size = $request-&gt;size;</a:t>
            </a:r>
          </a:p>
          <a:p>
            <a:r>
              <a:rPr lang="fr-FR" dirty="0">
                <a:latin typeface="Consolas" panose="020B0609020204030204" pitchFamily="49" charset="0"/>
              </a:rPr>
              <a:t>$boat-&gt;width = $request-&gt;width;</a:t>
            </a:r>
          </a:p>
          <a:p>
            <a:r>
              <a:rPr lang="fr-FR" dirty="0">
                <a:latin typeface="Consolas" panose="020B0609020204030204" pitchFamily="49" charset="0"/>
              </a:rPr>
              <a:t>$boat-&gt;keel = $request-&gt;keel;</a:t>
            </a:r>
          </a:p>
          <a:p>
            <a:r>
              <a:rPr lang="fr-FR" dirty="0">
                <a:latin typeface="Consolas" panose="020B0609020204030204" pitchFamily="49" charset="0"/>
              </a:rPr>
              <a:t>$boat-&gt;owners_name = $request-&gt;owners_name;</a:t>
            </a:r>
          </a:p>
          <a:p>
            <a:r>
              <a:rPr lang="fr-FR" dirty="0">
                <a:latin typeface="Consolas" panose="020B0609020204030204" pitchFamily="49" charset="0"/>
              </a:rPr>
              <a:t>$boat-&gt;owners_firstname = $request&gt;owners_firstname;</a:t>
            </a:r>
          </a:p>
          <a:p>
            <a:r>
              <a:rPr lang="fr-FR" dirty="0">
                <a:latin typeface="Consolas" panose="020B0609020204030204" pitchFamily="49" charset="0"/>
              </a:rPr>
              <a:t>$boat-&gt;user_id = $user_id;</a:t>
            </a:r>
          </a:p>
          <a:p>
            <a:r>
              <a:rPr lang="fr-FR" dirty="0">
                <a:latin typeface="Consolas" panose="020B0609020204030204" pitchFamily="49" charset="0"/>
              </a:rPr>
              <a:t>$boat-&gt;save();</a:t>
            </a:r>
          </a:p>
          <a:p>
            <a:br>
              <a:rPr lang="fr-FR" dirty="0">
                <a:latin typeface="Consolas" panose="020B0609020204030204" pitchFamily="49" charset="0"/>
              </a:rPr>
            </a:br>
            <a:r>
              <a:rPr lang="fr-FR" dirty="0">
                <a:latin typeface="Consolas" panose="020B0609020204030204" pitchFamily="49" charset="0"/>
              </a:rPr>
              <a:t>return redirect('/boats')-&gt;with('success’, </a:t>
            </a:r>
          </a:p>
          <a:p>
            <a:r>
              <a:rPr lang="fr-FR" dirty="0">
                <a:latin typeface="Consolas" panose="020B0609020204030204" pitchFamily="49" charset="0"/>
              </a:rPr>
              <a:t>'votre bateau a</a:t>
            </a:r>
          </a:p>
          <a:p>
            <a:r>
              <a:rPr lang="fr-FR" dirty="0">
                <a:latin typeface="Consolas" panose="020B0609020204030204" pitchFamily="49" charset="0"/>
              </a:rPr>
              <a:t> été enregistré');</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6" name="Bulle narrative : rectangle à coins arrondis 5">
            <a:extLst>
              <a:ext uri="{FF2B5EF4-FFF2-40B4-BE49-F238E27FC236}">
                <a16:creationId xmlns:a16="http://schemas.microsoft.com/office/drawing/2014/main" id="{D0A2551F-65EF-4A1D-A064-8EF55C8803DB}"/>
              </a:ext>
            </a:extLst>
          </p:cNvPr>
          <p:cNvSpPr/>
          <p:nvPr/>
        </p:nvSpPr>
        <p:spPr>
          <a:xfrm>
            <a:off x="182880" y="3718822"/>
            <a:ext cx="3580737" cy="887687"/>
          </a:xfrm>
          <a:prstGeom prst="wedgeRoundRectCallout">
            <a:avLst>
              <a:gd name="adj1" fmla="val 83159"/>
              <a:gd name="adj2" fmla="val -591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obligatoires que doit remplir l’utilisateur</a:t>
            </a:r>
          </a:p>
        </p:txBody>
      </p:sp>
      <p:sp>
        <p:nvSpPr>
          <p:cNvPr id="7" name="Bulle narrative : rectangle à coins arrondis 6">
            <a:extLst>
              <a:ext uri="{FF2B5EF4-FFF2-40B4-BE49-F238E27FC236}">
                <a16:creationId xmlns:a16="http://schemas.microsoft.com/office/drawing/2014/main" id="{7BB07EBA-6D17-4C48-8D96-08C0D3058372}"/>
              </a:ext>
            </a:extLst>
          </p:cNvPr>
          <p:cNvSpPr/>
          <p:nvPr/>
        </p:nvSpPr>
        <p:spPr>
          <a:xfrm>
            <a:off x="182880" y="5261114"/>
            <a:ext cx="3580737" cy="993912"/>
          </a:xfrm>
          <a:prstGeom prst="wedgeRoundRectCallout">
            <a:avLst>
              <a:gd name="adj1" fmla="val 85750"/>
              <a:gd name="adj2" fmla="val -258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Message d’enregistrement du nouveau bateau</a:t>
            </a:r>
          </a:p>
        </p:txBody>
      </p:sp>
    </p:spTree>
    <p:extLst>
      <p:ext uri="{BB962C8B-B14F-4D97-AF65-F5344CB8AC3E}">
        <p14:creationId xmlns:p14="http://schemas.microsoft.com/office/powerpoint/2010/main" val="1427434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CCFB439-C632-4329-80A0-EC3B91736379}"/>
              </a:ext>
            </a:extLst>
          </p:cNvPr>
          <p:cNvPicPr/>
          <p:nvPr/>
        </p:nvPicPr>
        <p:blipFill>
          <a:blip r:embed="rId2"/>
          <a:stretch>
            <a:fillRect/>
          </a:stretch>
        </p:blipFill>
        <p:spPr>
          <a:xfrm>
            <a:off x="4890135"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29128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992003C-7379-442C-810A-DAA2799E857E}"/>
              </a:ext>
            </a:extLst>
          </p:cNvPr>
          <p:cNvSpPr/>
          <p:nvPr/>
        </p:nvSpPr>
        <p:spPr>
          <a:xfrm>
            <a:off x="3178629" y="47518"/>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Voir, modifier ou supprimer mes bateaux</a:t>
            </a:r>
          </a:p>
        </p:txBody>
      </p:sp>
      <p:pic>
        <p:nvPicPr>
          <p:cNvPr id="5" name="Image 4">
            <a:extLst>
              <a:ext uri="{FF2B5EF4-FFF2-40B4-BE49-F238E27FC236}">
                <a16:creationId xmlns:a16="http://schemas.microsoft.com/office/drawing/2014/main" id="{91FCE9AF-E927-42DC-82B3-F520C764154E}"/>
              </a:ext>
            </a:extLst>
          </p:cNvPr>
          <p:cNvPicPr>
            <a:picLocks noChangeAspect="1"/>
          </p:cNvPicPr>
          <p:nvPr/>
        </p:nvPicPr>
        <p:blipFill>
          <a:blip r:embed="rId2"/>
          <a:stretch>
            <a:fillRect/>
          </a:stretch>
        </p:blipFill>
        <p:spPr>
          <a:xfrm>
            <a:off x="209544" y="1650696"/>
            <a:ext cx="8453971" cy="480637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6" name="Image 5">
            <a:extLst>
              <a:ext uri="{FF2B5EF4-FFF2-40B4-BE49-F238E27FC236}">
                <a16:creationId xmlns:a16="http://schemas.microsoft.com/office/drawing/2014/main" id="{8D29794D-221C-4C11-BC22-EFC5680ACF6D}"/>
              </a:ext>
            </a:extLst>
          </p:cNvPr>
          <p:cNvPicPr>
            <a:picLocks noChangeAspect="1"/>
          </p:cNvPicPr>
          <p:nvPr/>
        </p:nvPicPr>
        <p:blipFill>
          <a:blip r:embed="rId3"/>
          <a:stretch>
            <a:fillRect/>
          </a:stretch>
        </p:blipFill>
        <p:spPr>
          <a:xfrm>
            <a:off x="9348415" y="1508786"/>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9123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E97EA3-A99D-4765-885B-0BC9701D200B}"/>
              </a:ext>
            </a:extLst>
          </p:cNvPr>
          <p:cNvSpPr/>
          <p:nvPr/>
        </p:nvSpPr>
        <p:spPr>
          <a:xfrm>
            <a:off x="0" y="1228397"/>
            <a:ext cx="12192000" cy="3477875"/>
          </a:xfrm>
          <a:prstGeom prst="rect">
            <a:avLst/>
          </a:prstGeom>
        </p:spPr>
        <p:txBody>
          <a:bodyPr wrap="square">
            <a:spAutoFit/>
          </a:bodyPr>
          <a:lstStyle/>
          <a:p>
            <a:r>
              <a:rPr lang="fr-FR" sz="2000" dirty="0">
                <a:latin typeface="Consolas" panose="020B0609020204030204" pitchFamily="49" charset="0"/>
              </a:rPr>
              <a:t>&lt;td&gt;&lt;a href="{{ </a:t>
            </a:r>
            <a:r>
              <a:rPr lang="fr-FR" sz="2000" dirty="0">
                <a:solidFill>
                  <a:srgbClr val="FF0000"/>
                </a:solidFill>
                <a:latin typeface="Consolas" panose="020B0609020204030204" pitchFamily="49" charset="0"/>
              </a:rPr>
              <a:t>route('boats.edit', $boat-&gt;id</a:t>
            </a:r>
            <a:r>
              <a:rPr lang="fr-FR" sz="2000" dirty="0">
                <a:latin typeface="Consolas" panose="020B0609020204030204" pitchFamily="49" charset="0"/>
              </a:rPr>
              <a:t>)}}" class="btn </a:t>
            </a:r>
            <a:r>
              <a:rPr lang="fr-FR" sz="2000" b="1" dirty="0">
                <a:solidFill>
                  <a:srgbClr val="FF0000"/>
                </a:solidFill>
                <a:latin typeface="Consolas" panose="020B0609020204030204" pitchFamily="49" charset="0"/>
              </a:rPr>
              <a:t>Modifier</a:t>
            </a:r>
            <a:r>
              <a:rPr lang="fr-FR" sz="2000" dirty="0">
                <a:latin typeface="Consolas" panose="020B0609020204030204" pitchFamily="49" charset="0"/>
              </a:rPr>
              <a:t>&lt;/a&gt;&lt;/td&gt;</a:t>
            </a:r>
          </a:p>
          <a:p>
            <a:endParaRPr lang="fr-FR" sz="2000" dirty="0">
              <a:latin typeface="Consolas" panose="020B0609020204030204" pitchFamily="49" charset="0"/>
            </a:endParaRPr>
          </a:p>
          <a:p>
            <a:r>
              <a:rPr lang="fr-FR" sz="2000" dirty="0">
                <a:latin typeface="Consolas" panose="020B0609020204030204" pitchFamily="49" charset="0"/>
              </a:rPr>
              <a:t>&lt;td&gt;&lt;a href="{{ </a:t>
            </a:r>
            <a:r>
              <a:rPr lang="fr-FR" sz="2000" dirty="0">
                <a:solidFill>
                  <a:srgbClr val="FF0000"/>
                </a:solidFill>
                <a:latin typeface="Consolas" panose="020B0609020204030204" pitchFamily="49" charset="0"/>
              </a:rPr>
              <a:t>route('boats.edit', $boat-&gt;id</a:t>
            </a:r>
            <a:r>
              <a:rPr lang="fr-FR" sz="2000" dirty="0">
                <a:latin typeface="Consolas" panose="020B0609020204030204" pitchFamily="49" charset="0"/>
              </a:rPr>
              <a:t>)}}" class="btn btn-info"&gt;</a:t>
            </a:r>
            <a:r>
              <a:rPr lang="fr-FR" sz="2000" b="1" dirty="0">
                <a:solidFill>
                  <a:srgbClr val="FF0000"/>
                </a:solidFill>
                <a:latin typeface="Consolas" panose="020B0609020204030204" pitchFamily="49" charset="0"/>
              </a:rPr>
              <a:t>Afficher les détails</a:t>
            </a:r>
            <a:r>
              <a:rPr lang="fr-FR" sz="2000" dirty="0">
                <a:latin typeface="Consolas" panose="020B0609020204030204" pitchFamily="49" charset="0"/>
              </a:rPr>
              <a:t>&lt;/a&gt;&lt;/td&gt;</a:t>
            </a:r>
          </a:p>
          <a:p>
            <a:endParaRPr lang="fr-FR" sz="2000" dirty="0">
              <a:latin typeface="Consolas" panose="020B0609020204030204" pitchFamily="49" charset="0"/>
            </a:endParaRPr>
          </a:p>
          <a:p>
            <a:r>
              <a:rPr lang="fr-FR" sz="2000" dirty="0">
                <a:latin typeface="Consolas" panose="020B0609020204030204" pitchFamily="49" charset="0"/>
              </a:rPr>
              <a:t>&lt;td&gt;</a:t>
            </a:r>
          </a:p>
          <a:p>
            <a:r>
              <a:rPr lang="fr-FR" sz="2000" dirty="0">
                <a:solidFill>
                  <a:srgbClr val="FF0000"/>
                </a:solidFill>
                <a:latin typeface="Consolas" panose="020B0609020204030204" pitchFamily="49" charset="0"/>
              </a:rPr>
              <a:t>&lt;form action="{{ route('boats.destroy', $boat-&gt;id)}}" method="post"&gt;</a:t>
            </a:r>
          </a:p>
          <a:p>
            <a:r>
              <a:rPr lang="fr-FR" sz="2000" dirty="0">
                <a:solidFill>
                  <a:srgbClr val="FF0000"/>
                </a:solidFill>
                <a:latin typeface="Consolas" panose="020B0609020204030204" pitchFamily="49" charset="0"/>
              </a:rPr>
              <a:t>@csrf</a:t>
            </a:r>
          </a:p>
          <a:p>
            <a:r>
              <a:rPr lang="fr-FR" sz="2000" dirty="0">
                <a:solidFill>
                  <a:srgbClr val="FF0000"/>
                </a:solidFill>
                <a:latin typeface="Consolas" panose="020B0609020204030204" pitchFamily="49" charset="0"/>
              </a:rPr>
              <a:t>@method('DELETE')</a:t>
            </a:r>
          </a:p>
          <a:p>
            <a:r>
              <a:rPr lang="fr-FR" sz="2000" dirty="0">
                <a:latin typeface="Consolas" panose="020B0609020204030204" pitchFamily="49" charset="0"/>
              </a:rPr>
              <a:t>&lt;button class="btn btn-danger" type="submit"&gt;</a:t>
            </a:r>
            <a:r>
              <a:rPr lang="fr-FR" sz="2000" b="1" dirty="0">
                <a:solidFill>
                  <a:srgbClr val="FF0000"/>
                </a:solidFill>
                <a:latin typeface="Consolas" panose="020B0609020204030204" pitchFamily="49" charset="0"/>
              </a:rPr>
              <a:t>Supprimer</a:t>
            </a:r>
            <a:r>
              <a:rPr lang="fr-FR" sz="2000" dirty="0">
                <a:latin typeface="Consolas" panose="020B0609020204030204" pitchFamily="49" charset="0"/>
              </a:rPr>
              <a:t>&lt;/button&gt;</a:t>
            </a:r>
          </a:p>
          <a:p>
            <a:r>
              <a:rPr lang="fr-FR" sz="2000" dirty="0">
                <a:latin typeface="Consolas" panose="020B0609020204030204" pitchFamily="49" charset="0"/>
              </a:rPr>
              <a:t>&lt;/form&gt;</a:t>
            </a:r>
            <a:endParaRPr lang="fr-FR" sz="2000"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DC07BAB1-4F11-4C70-A751-5C0F3C19F381}"/>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4" name="Rectangle : coins arrondis 3">
            <a:extLst>
              <a:ext uri="{FF2B5EF4-FFF2-40B4-BE49-F238E27FC236}">
                <a16:creationId xmlns:a16="http://schemas.microsoft.com/office/drawing/2014/main" id="{5D3EBF32-FE5B-4E86-92F4-56FE5351C216}"/>
              </a:ext>
            </a:extLst>
          </p:cNvPr>
          <p:cNvSpPr/>
          <p:nvPr/>
        </p:nvSpPr>
        <p:spPr>
          <a:xfrm>
            <a:off x="4617720" y="4706272"/>
            <a:ext cx="2354580" cy="40792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Edit.blade</a:t>
            </a:r>
          </a:p>
        </p:txBody>
      </p:sp>
      <p:sp>
        <p:nvSpPr>
          <p:cNvPr id="5" name="Rectangle 4">
            <a:extLst>
              <a:ext uri="{FF2B5EF4-FFF2-40B4-BE49-F238E27FC236}">
                <a16:creationId xmlns:a16="http://schemas.microsoft.com/office/drawing/2014/main" id="{E0B1F9B0-1C33-494E-B062-5AA8EF180BD0}"/>
              </a:ext>
            </a:extLst>
          </p:cNvPr>
          <p:cNvSpPr/>
          <p:nvPr/>
        </p:nvSpPr>
        <p:spPr>
          <a:xfrm>
            <a:off x="0" y="5306437"/>
            <a:ext cx="12024360" cy="400110"/>
          </a:xfrm>
          <a:prstGeom prst="rect">
            <a:avLst/>
          </a:prstGeom>
        </p:spPr>
        <p:txBody>
          <a:bodyPr wrap="square">
            <a:spAutoFit/>
          </a:bodyPr>
          <a:lstStyle/>
          <a:p>
            <a:r>
              <a:rPr lang="en-US" sz="2000" dirty="0">
                <a:latin typeface="Consolas" panose="020B0609020204030204" pitchFamily="49" charset="0"/>
              </a:rPr>
              <a:t>&lt;form method="post" action="{{ route('boats.update', $boat-&gt;id) }}"&gt;</a:t>
            </a:r>
          </a:p>
        </p:txBody>
      </p:sp>
      <p:sp>
        <p:nvSpPr>
          <p:cNvPr id="6" name="Bulle narrative : rectangle à coins arrondis 5">
            <a:extLst>
              <a:ext uri="{FF2B5EF4-FFF2-40B4-BE49-F238E27FC236}">
                <a16:creationId xmlns:a16="http://schemas.microsoft.com/office/drawing/2014/main" id="{4441CB2A-1A05-42DC-BF7E-4B6CC685E5EA}"/>
              </a:ext>
            </a:extLst>
          </p:cNvPr>
          <p:cNvSpPr/>
          <p:nvPr/>
        </p:nvSpPr>
        <p:spPr>
          <a:xfrm>
            <a:off x="1577009" y="6025018"/>
            <a:ext cx="2677270" cy="563388"/>
          </a:xfrm>
          <a:prstGeom prst="wedgeRoundRectCallout">
            <a:avLst>
              <a:gd name="adj1" fmla="val 63164"/>
              <a:gd name="adj2" fmla="val -112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 de mise à jour du bateau</a:t>
            </a:r>
          </a:p>
        </p:txBody>
      </p:sp>
      <p:sp>
        <p:nvSpPr>
          <p:cNvPr id="7" name="Bulle narrative : rectangle à coins arrondis 6">
            <a:extLst>
              <a:ext uri="{FF2B5EF4-FFF2-40B4-BE49-F238E27FC236}">
                <a16:creationId xmlns:a16="http://schemas.microsoft.com/office/drawing/2014/main" id="{FA3CD228-5D35-465F-90BD-48B7731A661E}"/>
              </a:ext>
            </a:extLst>
          </p:cNvPr>
          <p:cNvSpPr/>
          <p:nvPr/>
        </p:nvSpPr>
        <p:spPr>
          <a:xfrm>
            <a:off x="1577009" y="4706272"/>
            <a:ext cx="2070486" cy="407928"/>
          </a:xfrm>
          <a:prstGeom prst="wedgeRoundRectCallout">
            <a:avLst>
              <a:gd name="adj1" fmla="val -19717"/>
              <a:gd name="adj2" fmla="val 8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Méthode post</a:t>
            </a:r>
          </a:p>
        </p:txBody>
      </p:sp>
    </p:spTree>
    <p:extLst>
      <p:ext uri="{BB962C8B-B14F-4D97-AF65-F5344CB8AC3E}">
        <p14:creationId xmlns:p14="http://schemas.microsoft.com/office/powerpoint/2010/main" val="2223564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8476E67-17EA-43FC-83EA-E70E68D566DB}"/>
              </a:ext>
            </a:extLst>
          </p:cNvPr>
          <p:cNvSpPr/>
          <p:nvPr/>
        </p:nvSpPr>
        <p:spPr>
          <a:xfrm>
            <a:off x="4507230" y="147668"/>
            <a:ext cx="3177540" cy="54864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6" name="Rectangle 5">
            <a:extLst>
              <a:ext uri="{FF2B5EF4-FFF2-40B4-BE49-F238E27FC236}">
                <a16:creationId xmlns:a16="http://schemas.microsoft.com/office/drawing/2014/main" id="{2A74CB5E-67D2-438F-BFED-ADE4B1D480E1}"/>
              </a:ext>
            </a:extLst>
          </p:cNvPr>
          <p:cNvSpPr/>
          <p:nvPr/>
        </p:nvSpPr>
        <p:spPr>
          <a:xfrm>
            <a:off x="0" y="421988"/>
            <a:ext cx="12192000" cy="6186309"/>
          </a:xfrm>
          <a:prstGeom prst="rect">
            <a:avLst/>
          </a:prstGeom>
        </p:spPr>
        <p:txBody>
          <a:bodyPr wrap="square">
            <a:spAutoFit/>
          </a:bodyPr>
          <a:lstStyle/>
          <a:p>
            <a:endParaRPr lang="fr-FR" dirty="0">
              <a:latin typeface="Consolas" panose="020B0609020204030204" pitchFamily="49" charset="0"/>
            </a:endParaRPr>
          </a:p>
          <a:p>
            <a:r>
              <a:rPr lang="fr-FR" b="1" dirty="0">
                <a:latin typeface="Consolas" panose="020B0609020204030204" pitchFamily="49" charset="0"/>
              </a:rPr>
              <a:t>Afficher un bateau et ses infos</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show($id)</a:t>
            </a:r>
          </a:p>
          <a:p>
            <a:r>
              <a:rPr lang="fr-FR" dirty="0">
                <a:latin typeface="Consolas" panose="020B0609020204030204" pitchFamily="49" charset="0"/>
              </a:rPr>
              <a:t>{</a:t>
            </a:r>
          </a:p>
          <a:p>
            <a:r>
              <a:rPr lang="fr-FR" dirty="0">
                <a:latin typeface="Consolas" panose="020B0609020204030204" pitchFamily="49" charset="0"/>
              </a:rPr>
              <a:t>return view('</a:t>
            </a:r>
            <a:r>
              <a:rPr lang="fr-FR" dirty="0" err="1">
                <a:latin typeface="Consolas" panose="020B0609020204030204" pitchFamily="49" charset="0"/>
              </a:rPr>
              <a:t>edit</a:t>
            </a:r>
            <a:r>
              <a:rPr lang="fr-FR" dirty="0">
                <a:latin typeface="Consolas" panose="020B0609020204030204" pitchFamily="49" charset="0"/>
              </a:rPr>
              <a:t>','boatname');</a:t>
            </a:r>
          </a:p>
          <a:p>
            <a:r>
              <a:rPr lang="fr-FR" dirty="0">
                <a:latin typeface="Consolas" panose="020B0609020204030204" pitchFamily="49" charset="0"/>
              </a:rPr>
              <a:t>}</a:t>
            </a:r>
          </a:p>
          <a:p>
            <a:r>
              <a:rPr lang="fr-FR" dirty="0">
                <a:latin typeface="Consolas" panose="020B0609020204030204" pitchFamily="49" charset="0"/>
              </a:rPr>
              <a:t>/**</a:t>
            </a:r>
          </a:p>
          <a:p>
            <a:r>
              <a:rPr lang="fr-FR" dirty="0">
                <a:latin typeface="Consolas" panose="020B0609020204030204" pitchFamily="49" charset="0"/>
              </a:rPr>
              <a:t>* Show the form for editing the specified resource.</a:t>
            </a:r>
          </a:p>
          <a:p>
            <a:r>
              <a:rPr lang="fr-FR" dirty="0">
                <a:latin typeface="Consolas" panose="020B0609020204030204" pitchFamily="49" charset="0"/>
              </a:rPr>
              <a:t>*</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edit($id)</a:t>
            </a:r>
          </a:p>
          <a:p>
            <a:r>
              <a:rPr lang="fr-FR" dirty="0">
                <a:latin typeface="Consolas" panose="020B0609020204030204" pitchFamily="49" charset="0"/>
              </a:rPr>
              <a:t>{</a:t>
            </a:r>
          </a:p>
          <a:p>
            <a:r>
              <a:rPr lang="fr-FR" dirty="0">
                <a:latin typeface="Consolas" panose="020B0609020204030204" pitchFamily="49" charset="0"/>
              </a:rPr>
              <a:t>$boat = boat::findOrFail($id);</a:t>
            </a:r>
          </a:p>
          <a:p>
            <a:r>
              <a:rPr lang="fr-FR" dirty="0">
                <a:latin typeface="Consolas" panose="020B0609020204030204" pitchFamily="49" charset="0"/>
              </a:rPr>
              <a:t>$user_id = Auth::user()-&gt;id;</a:t>
            </a:r>
          </a:p>
          <a:p>
            <a:r>
              <a:rPr lang="fr-FR" dirty="0">
                <a:latin typeface="Consolas" panose="020B0609020204030204" pitchFamily="49" charset="0"/>
              </a:rPr>
              <a:t>$users= User::where('id',$user_id)-&gt;get();</a:t>
            </a:r>
          </a:p>
          <a:p>
            <a:r>
              <a:rPr lang="fr-FR" dirty="0">
                <a:latin typeface="Consolas" panose="020B0609020204030204" pitchFamily="49" charset="0"/>
              </a:rPr>
              <a:t>return view('</a:t>
            </a:r>
            <a:r>
              <a:rPr lang="fr-FR" dirty="0" err="1">
                <a:latin typeface="Consolas" panose="020B0609020204030204" pitchFamily="49" charset="0"/>
              </a:rPr>
              <a:t>edit</a:t>
            </a:r>
            <a:r>
              <a:rPr lang="fr-FR" dirty="0">
                <a:latin typeface="Consolas" panose="020B0609020204030204" pitchFamily="49" charset="0"/>
              </a:rPr>
              <a:t>', compact('boat', 'users'));</a:t>
            </a:r>
          </a:p>
          <a:p>
            <a:r>
              <a:rPr lang="fr-FR" dirty="0">
                <a:solidFill>
                  <a:srgbClr val="D4D4D4"/>
                </a:solidFill>
                <a:latin typeface="Consolas" panose="020B0609020204030204" pitchFamily="49" charset="0"/>
              </a:rPr>
              <a:t>}</a:t>
            </a:r>
            <a:endParaRPr lang="fr-FR" b="0" dirty="0">
              <a:solidFill>
                <a:srgbClr val="D4D4D4"/>
              </a:solidFill>
              <a:effectLst/>
              <a:latin typeface="Consolas" panose="020B0609020204030204" pitchFamily="49" charset="0"/>
            </a:endParaRPr>
          </a:p>
        </p:txBody>
      </p:sp>
      <p:sp>
        <p:nvSpPr>
          <p:cNvPr id="7" name="Bulle narrative : rectangle à coins arrondis 6">
            <a:extLst>
              <a:ext uri="{FF2B5EF4-FFF2-40B4-BE49-F238E27FC236}">
                <a16:creationId xmlns:a16="http://schemas.microsoft.com/office/drawing/2014/main" id="{A0D74970-46DB-471E-A412-E97F6EFE2197}"/>
              </a:ext>
            </a:extLst>
          </p:cNvPr>
          <p:cNvSpPr/>
          <p:nvPr/>
        </p:nvSpPr>
        <p:spPr>
          <a:xfrm>
            <a:off x="8816339" y="1343601"/>
            <a:ext cx="3137121" cy="471947"/>
          </a:xfrm>
          <a:prstGeom prst="wedgeRoundRectCallout">
            <a:avLst>
              <a:gd name="adj1" fmla="val -225013"/>
              <a:gd name="adj2" fmla="val 858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Afficher les bateaux</a:t>
            </a:r>
          </a:p>
        </p:txBody>
      </p:sp>
      <p:sp>
        <p:nvSpPr>
          <p:cNvPr id="8" name="Bulle narrative : rectangle à coins arrondis 7">
            <a:extLst>
              <a:ext uri="{FF2B5EF4-FFF2-40B4-BE49-F238E27FC236}">
                <a16:creationId xmlns:a16="http://schemas.microsoft.com/office/drawing/2014/main" id="{DB42F7FC-1D6C-4AD3-A04F-18B563502446}"/>
              </a:ext>
            </a:extLst>
          </p:cNvPr>
          <p:cNvSpPr/>
          <p:nvPr/>
        </p:nvSpPr>
        <p:spPr>
          <a:xfrm>
            <a:off x="7590182" y="4806479"/>
            <a:ext cx="4363278" cy="471947"/>
          </a:xfrm>
          <a:prstGeom prst="wedgeRoundRectCallout">
            <a:avLst>
              <a:gd name="adj1" fmla="val -136579"/>
              <a:gd name="adj2" fmla="val 98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De l’utilisateur authentifié</a:t>
            </a:r>
          </a:p>
        </p:txBody>
      </p:sp>
    </p:spTree>
    <p:extLst>
      <p:ext uri="{BB962C8B-B14F-4D97-AF65-F5344CB8AC3E}">
        <p14:creationId xmlns:p14="http://schemas.microsoft.com/office/powerpoint/2010/main" val="174583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22194-11C2-49CC-A6EF-D33A8445408A}"/>
              </a:ext>
            </a:extLst>
          </p:cNvPr>
          <p:cNvSpPr/>
          <p:nvPr/>
        </p:nvSpPr>
        <p:spPr>
          <a:xfrm>
            <a:off x="0" y="0"/>
            <a:ext cx="8595360" cy="7048083"/>
          </a:xfrm>
          <a:prstGeom prst="rect">
            <a:avLst/>
          </a:prstGeom>
        </p:spPr>
        <p:txBody>
          <a:bodyPr wrap="square">
            <a:spAutoFit/>
          </a:bodyPr>
          <a:lstStyle/>
          <a:p>
            <a:endParaRPr lang="fr-FR" dirty="0">
              <a:latin typeface="Consolas" panose="020B0609020204030204" pitchFamily="49" charset="0"/>
            </a:endParaRPr>
          </a:p>
          <a:p>
            <a:endParaRPr lang="fr-FR" dirty="0">
              <a:latin typeface="Consolas" panose="020B0609020204030204" pitchFamily="49" charset="0"/>
            </a:endParaRPr>
          </a:p>
          <a:p>
            <a:endParaRPr lang="fr-FR" dirty="0">
              <a:latin typeface="Consolas" panose="020B0609020204030204" pitchFamily="49" charset="0"/>
            </a:endParaRPr>
          </a:p>
          <a:p>
            <a:endParaRPr lang="fr-FR" dirty="0">
              <a:latin typeface="Consolas" panose="020B0609020204030204" pitchFamily="49" charset="0"/>
            </a:endParaRPr>
          </a:p>
          <a:p>
            <a:r>
              <a:rPr lang="fr-FR" b="1" dirty="0">
                <a:latin typeface="Consolas" panose="020B0609020204030204" pitchFamily="49" charset="0"/>
              </a:rPr>
              <a:t>Modifier un bateau et ses infos</a:t>
            </a:r>
          </a:p>
          <a:p>
            <a:endParaRPr lang="fr-FR" dirty="0">
              <a:latin typeface="Consolas" panose="020B0609020204030204" pitchFamily="49" charset="0"/>
            </a:endParaRPr>
          </a:p>
          <a:p>
            <a:endParaRPr lang="fr-FR" dirty="0">
              <a:latin typeface="Consolas" panose="020B0609020204030204" pitchFamily="49" charset="0"/>
            </a:endParaRPr>
          </a:p>
          <a:p>
            <a:r>
              <a:rPr lang="fr-FR" dirty="0">
                <a:latin typeface="Consolas" panose="020B0609020204030204" pitchFamily="49" charset="0"/>
              </a:rPr>
              <a:t>public function update(Request $request, $id)</a:t>
            </a:r>
          </a:p>
          <a:p>
            <a:r>
              <a:rPr lang="fr-FR" dirty="0">
                <a:latin typeface="Consolas" panose="020B0609020204030204" pitchFamily="49" charset="0"/>
              </a:rPr>
              <a:t>{</a:t>
            </a:r>
          </a:p>
          <a:p>
            <a:r>
              <a:rPr lang="fr-FR" dirty="0">
                <a:latin typeface="Consolas" panose="020B0609020204030204" pitchFamily="49" charset="0"/>
              </a:rPr>
              <a:t>$user_id = Auth::user()-&gt;id;</a:t>
            </a:r>
          </a:p>
          <a:p>
            <a:br>
              <a:rPr lang="fr-FR" dirty="0">
                <a:latin typeface="Consolas" panose="020B0609020204030204" pitchFamily="49" charset="0"/>
              </a:rPr>
            </a:br>
            <a:r>
              <a:rPr lang="fr-FR" dirty="0">
                <a:latin typeface="Consolas" panose="020B0609020204030204" pitchFamily="49" charset="0"/>
              </a:rPr>
              <a:t>$boat = Boat::find($id);</a:t>
            </a:r>
          </a:p>
          <a:p>
            <a:r>
              <a:rPr lang="fr-FR" dirty="0">
                <a:latin typeface="Consolas" panose="020B0609020204030204" pitchFamily="49" charset="0"/>
              </a:rPr>
              <a:t>$boat-&gt;boatname = $request-&gt;boatname;</a:t>
            </a:r>
          </a:p>
          <a:p>
            <a:r>
              <a:rPr lang="fr-FR" dirty="0">
                <a:latin typeface="Consolas" panose="020B0609020204030204" pitchFamily="49" charset="0"/>
              </a:rPr>
              <a:t>$boat-&gt;size = $request-&gt;size;</a:t>
            </a:r>
          </a:p>
          <a:p>
            <a:r>
              <a:rPr lang="fr-FR" dirty="0">
                <a:latin typeface="Consolas" panose="020B0609020204030204" pitchFamily="49" charset="0"/>
              </a:rPr>
              <a:t>$boat-&gt;width = $request-&gt;width;</a:t>
            </a:r>
          </a:p>
          <a:p>
            <a:r>
              <a:rPr lang="fr-FR" dirty="0">
                <a:latin typeface="Consolas" panose="020B0609020204030204" pitchFamily="49" charset="0"/>
              </a:rPr>
              <a:t>$boat-&gt;keel = $request-&gt;keel;</a:t>
            </a:r>
          </a:p>
          <a:p>
            <a:r>
              <a:rPr lang="fr-FR" dirty="0">
                <a:latin typeface="Consolas" panose="020B0609020204030204" pitchFamily="49" charset="0"/>
              </a:rPr>
              <a:t>$boat-&gt;owners_name = $request-&gt;owners_name;</a:t>
            </a:r>
          </a:p>
          <a:p>
            <a:r>
              <a:rPr lang="fr-FR" dirty="0">
                <a:latin typeface="Consolas" panose="020B0609020204030204" pitchFamily="49" charset="0"/>
              </a:rPr>
              <a:t>$boat-&gt;owners_firstname = $request-&gt;owners_firstname;</a:t>
            </a:r>
          </a:p>
          <a:p>
            <a:r>
              <a:rPr lang="fr-FR" dirty="0">
                <a:latin typeface="Consolas" panose="020B0609020204030204" pitchFamily="49" charset="0"/>
              </a:rPr>
              <a:t>$boat-&gt;user_id = $user_id;</a:t>
            </a:r>
          </a:p>
          <a:p>
            <a:r>
              <a:rPr lang="fr-FR" dirty="0">
                <a:latin typeface="Consolas" panose="020B0609020204030204" pitchFamily="49" charset="0"/>
              </a:rPr>
              <a:t>$boat-&gt;save();</a:t>
            </a:r>
          </a:p>
          <a:p>
            <a:br>
              <a:rPr lang="fr-FR" dirty="0">
                <a:latin typeface="Consolas" panose="020B0609020204030204" pitchFamily="49" charset="0"/>
              </a:rPr>
            </a:br>
            <a:br>
              <a:rPr lang="fr-FR" dirty="0">
                <a:latin typeface="Consolas" panose="020B0609020204030204" pitchFamily="49" charset="0"/>
              </a:rPr>
            </a:br>
            <a:br>
              <a:rPr lang="fr-FR" dirty="0">
                <a:latin typeface="Consolas" panose="020B0609020204030204" pitchFamily="49" charset="0"/>
              </a:rPr>
            </a:br>
            <a:r>
              <a:rPr lang="fr-FR" dirty="0">
                <a:latin typeface="Consolas" panose="020B0609020204030204" pitchFamily="49" charset="0"/>
              </a:rPr>
              <a:t>return redirect('/boats')-&gt;with('success', 'bateau mis à jour');</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9108D5B4-1F67-4030-9CB8-DFCE0D14021E}"/>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D97426DA-70B1-4038-A917-59D20741CB33}"/>
              </a:ext>
            </a:extLst>
          </p:cNvPr>
          <p:cNvSpPr/>
          <p:nvPr/>
        </p:nvSpPr>
        <p:spPr>
          <a:xfrm>
            <a:off x="8445278" y="2435090"/>
            <a:ext cx="3574444" cy="471947"/>
          </a:xfrm>
          <a:prstGeom prst="wedgeRoundRectCallout">
            <a:avLst>
              <a:gd name="adj1" fmla="val -174022"/>
              <a:gd name="adj2" fmla="val 4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Utilisateur authentifié</a:t>
            </a:r>
          </a:p>
        </p:txBody>
      </p:sp>
      <p:sp>
        <p:nvSpPr>
          <p:cNvPr id="5" name="Bulle narrative : rectangle à coins arrondis 4">
            <a:extLst>
              <a:ext uri="{FF2B5EF4-FFF2-40B4-BE49-F238E27FC236}">
                <a16:creationId xmlns:a16="http://schemas.microsoft.com/office/drawing/2014/main" id="{F9A16CE4-5A2D-410A-BF01-528AEC5F7779}"/>
              </a:ext>
            </a:extLst>
          </p:cNvPr>
          <p:cNvSpPr/>
          <p:nvPr/>
        </p:nvSpPr>
        <p:spPr>
          <a:xfrm>
            <a:off x="7593496" y="4976190"/>
            <a:ext cx="4426226" cy="471947"/>
          </a:xfrm>
          <a:prstGeom prst="wedgeRoundRectCallout">
            <a:avLst>
              <a:gd name="adj1" fmla="val -176945"/>
              <a:gd name="adj2" fmla="val 409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Sauvegarde des modifications</a:t>
            </a:r>
          </a:p>
        </p:txBody>
      </p:sp>
      <p:sp>
        <p:nvSpPr>
          <p:cNvPr id="6" name="Bulle narrative : rectangle à coins arrondis 5">
            <a:extLst>
              <a:ext uri="{FF2B5EF4-FFF2-40B4-BE49-F238E27FC236}">
                <a16:creationId xmlns:a16="http://schemas.microsoft.com/office/drawing/2014/main" id="{F6D10424-1D88-4BD0-A729-BCE219EFFDBD}"/>
              </a:ext>
            </a:extLst>
          </p:cNvPr>
          <p:cNvSpPr/>
          <p:nvPr/>
        </p:nvSpPr>
        <p:spPr>
          <a:xfrm>
            <a:off x="9806609" y="1650699"/>
            <a:ext cx="2206487" cy="471947"/>
          </a:xfrm>
          <a:prstGeom prst="wedgeRoundRectCallout">
            <a:avLst>
              <a:gd name="adj1" fmla="val -231145"/>
              <a:gd name="adj2" fmla="val 465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Modifier</a:t>
            </a:r>
          </a:p>
        </p:txBody>
      </p:sp>
      <p:sp>
        <p:nvSpPr>
          <p:cNvPr id="7" name="Bulle narrative : rectangle à coins arrondis 6">
            <a:extLst>
              <a:ext uri="{FF2B5EF4-FFF2-40B4-BE49-F238E27FC236}">
                <a16:creationId xmlns:a16="http://schemas.microsoft.com/office/drawing/2014/main" id="{11E9996D-FDC3-4715-A492-83AEE1F299FE}"/>
              </a:ext>
            </a:extLst>
          </p:cNvPr>
          <p:cNvSpPr/>
          <p:nvPr/>
        </p:nvSpPr>
        <p:spPr>
          <a:xfrm>
            <a:off x="9039639" y="5866600"/>
            <a:ext cx="2980083" cy="471947"/>
          </a:xfrm>
          <a:prstGeom prst="wedgeRoundRectCallout">
            <a:avLst>
              <a:gd name="adj1" fmla="val -78042"/>
              <a:gd name="adj2" fmla="val 71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Mise à jour réussie</a:t>
            </a:r>
          </a:p>
        </p:txBody>
      </p:sp>
    </p:spTree>
    <p:extLst>
      <p:ext uri="{BB962C8B-B14F-4D97-AF65-F5344CB8AC3E}">
        <p14:creationId xmlns:p14="http://schemas.microsoft.com/office/powerpoint/2010/main" val="1796821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19C806-8C84-4D03-8B06-DB7CC552EF41}"/>
              </a:ext>
            </a:extLst>
          </p:cNvPr>
          <p:cNvSpPr/>
          <p:nvPr/>
        </p:nvSpPr>
        <p:spPr>
          <a:xfrm>
            <a:off x="0" y="1286113"/>
            <a:ext cx="6096000" cy="5355312"/>
          </a:xfrm>
          <a:prstGeom prst="rect">
            <a:avLst/>
          </a:prstGeom>
        </p:spPr>
        <p:txBody>
          <a:bodyPr>
            <a:spAutoFit/>
          </a:bodyPr>
          <a:lstStyle/>
          <a:p>
            <a:endParaRPr lang="fr-FR" dirty="0">
              <a:latin typeface="Consolas" panose="020B0609020204030204" pitchFamily="49" charset="0"/>
            </a:endParaRPr>
          </a:p>
          <a:p>
            <a:r>
              <a:rPr lang="fr-FR" sz="2000" b="1" dirty="0">
                <a:latin typeface="Consolas" panose="020B0609020204030204" pitchFamily="49" charset="0"/>
              </a:rPr>
              <a:t>	Supprimer un bateau et ses infos</a:t>
            </a:r>
          </a:p>
          <a:p>
            <a:endParaRPr lang="fr-FR" dirty="0">
              <a:latin typeface="Consolas" panose="020B0609020204030204" pitchFamily="49" charset="0"/>
            </a:endParaRPr>
          </a:p>
          <a:p>
            <a:r>
              <a:rPr lang="fr-FR" dirty="0">
                <a:latin typeface="Consolas" panose="020B0609020204030204" pitchFamily="49" charset="0"/>
              </a:rPr>
              <a:t>/**</a:t>
            </a:r>
          </a:p>
          <a:p>
            <a:r>
              <a:rPr lang="fr-FR" dirty="0">
                <a:latin typeface="Consolas" panose="020B0609020204030204" pitchFamily="49" charset="0"/>
              </a:rPr>
              <a:t>* Remove the specified resource from storage.</a:t>
            </a:r>
          </a:p>
          <a:p>
            <a:r>
              <a:rPr lang="fr-FR" dirty="0">
                <a:latin typeface="Consolas" panose="020B0609020204030204" pitchFamily="49" charset="0"/>
              </a:rPr>
              <a:t>*</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destroy($id)</a:t>
            </a:r>
          </a:p>
          <a:p>
            <a:r>
              <a:rPr lang="fr-FR" dirty="0">
                <a:latin typeface="Consolas" panose="020B0609020204030204" pitchFamily="49" charset="0"/>
              </a:rPr>
              <a:t>{</a:t>
            </a:r>
          </a:p>
          <a:p>
            <a:r>
              <a:rPr lang="fr-FR" dirty="0">
                <a:latin typeface="Consolas" panose="020B0609020204030204" pitchFamily="49" charset="0"/>
              </a:rPr>
              <a:t>$boat = Boat::findOrFail($id);</a:t>
            </a:r>
          </a:p>
          <a:p>
            <a:r>
              <a:rPr lang="fr-FR" dirty="0">
                <a:latin typeface="Consolas" panose="020B0609020204030204" pitchFamily="49" charset="0"/>
              </a:rPr>
              <a:t>$boat-&gt;delete();</a:t>
            </a:r>
          </a:p>
          <a:p>
            <a:r>
              <a:rPr lang="fr-FR" dirty="0">
                <a:latin typeface="Consolas" panose="020B0609020204030204" pitchFamily="49" charset="0"/>
              </a:rPr>
              <a:t>return redirect('/boats')-&gt;with('success', 'bateau supprimé');</a:t>
            </a:r>
          </a:p>
          <a:p>
            <a:r>
              <a:rPr lang="fr-FR" dirty="0">
                <a:latin typeface="Consolas" panose="020B0609020204030204" pitchFamily="49" charset="0"/>
              </a:rPr>
              <a:t>}</a:t>
            </a:r>
          </a:p>
          <a:p>
            <a:r>
              <a:rPr lang="fr-FR" dirty="0">
                <a:latin typeface="Consolas" panose="020B0609020204030204" pitchFamily="49" charset="0"/>
              </a:rPr>
              <a:t>}</a:t>
            </a:r>
          </a:p>
          <a:p>
            <a:br>
              <a:rPr lang="fr-FR" dirty="0">
                <a:solidFill>
                  <a:srgbClr val="D4D4D4"/>
                </a:solidFill>
                <a:latin typeface="Consolas" panose="020B0609020204030204" pitchFamily="49" charset="0"/>
              </a:rPr>
            </a:br>
            <a:endParaRPr lang="fr-FR" b="0" dirty="0">
              <a:solidFill>
                <a:srgbClr val="D4D4D4"/>
              </a:solidFill>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FEDB7873-F0A2-4C86-8EFC-6D0A01AFE41F}"/>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3BFE6E26-3A73-4B3D-9132-BF58CC0C315A}"/>
              </a:ext>
            </a:extLst>
          </p:cNvPr>
          <p:cNvSpPr/>
          <p:nvPr/>
        </p:nvSpPr>
        <p:spPr>
          <a:xfrm>
            <a:off x="9596229" y="2907277"/>
            <a:ext cx="2206487" cy="619377"/>
          </a:xfrm>
          <a:prstGeom prst="wedgeRoundRectCallout">
            <a:avLst>
              <a:gd name="adj1" fmla="val -299012"/>
              <a:gd name="adj2" fmla="val 1758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Supprimer un bateau</a:t>
            </a:r>
          </a:p>
        </p:txBody>
      </p:sp>
      <p:sp>
        <p:nvSpPr>
          <p:cNvPr id="5" name="Bulle narrative : rectangle à coins arrondis 4">
            <a:extLst>
              <a:ext uri="{FF2B5EF4-FFF2-40B4-BE49-F238E27FC236}">
                <a16:creationId xmlns:a16="http://schemas.microsoft.com/office/drawing/2014/main" id="{ADED6768-CC0C-40E3-B696-F5DDE4BE7609}"/>
              </a:ext>
            </a:extLst>
          </p:cNvPr>
          <p:cNvSpPr/>
          <p:nvPr/>
        </p:nvSpPr>
        <p:spPr>
          <a:xfrm>
            <a:off x="9596229" y="4701534"/>
            <a:ext cx="2206487" cy="619377"/>
          </a:xfrm>
          <a:prstGeom prst="wedgeRoundRectCallout">
            <a:avLst>
              <a:gd name="adj1" fmla="val -237152"/>
              <a:gd name="adj2" fmla="val 13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Suppression réussie</a:t>
            </a:r>
          </a:p>
        </p:txBody>
      </p:sp>
      <p:sp>
        <p:nvSpPr>
          <p:cNvPr id="6" name="Accolade fermante 5">
            <a:extLst>
              <a:ext uri="{FF2B5EF4-FFF2-40B4-BE49-F238E27FC236}">
                <a16:creationId xmlns:a16="http://schemas.microsoft.com/office/drawing/2014/main" id="{0BA74C5E-E903-4D93-AABB-BE8AED034E54}"/>
              </a:ext>
            </a:extLst>
          </p:cNvPr>
          <p:cNvSpPr/>
          <p:nvPr/>
        </p:nvSpPr>
        <p:spPr>
          <a:xfrm>
            <a:off x="3803374" y="3829878"/>
            <a:ext cx="291548" cy="99391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78041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9ABE9B3C-51E8-48E7-84A7-3C6B8D9E1E07}"/>
              </a:ext>
            </a:extLst>
          </p:cNvPr>
          <p:cNvSpPr/>
          <p:nvPr/>
        </p:nvSpPr>
        <p:spPr>
          <a:xfrm>
            <a:off x="1046922" y="927652"/>
            <a:ext cx="10177669" cy="4823791"/>
          </a:xfrm>
          <a:prstGeom prst="roundRect">
            <a:avLst/>
          </a:prstGeom>
          <a:solidFill>
            <a:srgbClr val="055D8C"/>
          </a:solidFill>
          <a:ln>
            <a:solidFill>
              <a:srgbClr val="055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Projet développé avec Laravel, avec les langages PHP et Javascript</a:t>
            </a:r>
          </a:p>
          <a:p>
            <a:pPr algn="ctr"/>
            <a:r>
              <a:rPr lang="fr-FR" dirty="0"/>
              <a:t>Family-font: Merienda Pacifico</a:t>
            </a:r>
          </a:p>
          <a:p>
            <a:pPr algn="ctr"/>
            <a:r>
              <a:rPr lang="fr-FR" dirty="0"/>
              <a:t>Background-color:#005582 qui correspond à un  medium dark shade du </a:t>
            </a:r>
            <a:r>
              <a:rPr lang="fr-FR" b="1" dirty="0"/>
              <a:t>cyan-blue</a:t>
            </a:r>
            <a:endParaRPr lang="fr-FR" dirty="0"/>
          </a:p>
          <a:p>
            <a:pPr algn="ctr"/>
            <a:r>
              <a:rPr lang="fr-FR" dirty="0"/>
              <a:t>Images : galerie personnelle</a:t>
            </a:r>
          </a:p>
          <a:p>
            <a:pPr algn="ctr"/>
            <a:r>
              <a:rPr lang="fr-FR" dirty="0"/>
              <a:t>Logo: élaboré sur le site Free logo</a:t>
            </a:r>
          </a:p>
          <a:p>
            <a:pPr algn="ctr"/>
            <a:endParaRPr lang="fr-FR" dirty="0"/>
          </a:p>
        </p:txBody>
      </p:sp>
      <p:pic>
        <p:nvPicPr>
          <p:cNvPr id="3" name="Image 2">
            <a:extLst>
              <a:ext uri="{FF2B5EF4-FFF2-40B4-BE49-F238E27FC236}">
                <a16:creationId xmlns:a16="http://schemas.microsoft.com/office/drawing/2014/main" id="{CD2C782F-FE7D-41DC-9BEB-052CCCDFD5FE}"/>
              </a:ext>
            </a:extLst>
          </p:cNvPr>
          <p:cNvPicPr>
            <a:picLocks noChangeAspect="1"/>
          </p:cNvPicPr>
          <p:nvPr/>
        </p:nvPicPr>
        <p:blipFill>
          <a:blip r:embed="rId2"/>
          <a:stretch>
            <a:fillRect/>
          </a:stretch>
        </p:blipFill>
        <p:spPr>
          <a:xfrm>
            <a:off x="1046922" y="927652"/>
            <a:ext cx="2004103" cy="2004103"/>
          </a:xfrm>
          <a:prstGeom prst="rect">
            <a:avLst/>
          </a:prstGeom>
        </p:spPr>
      </p:pic>
    </p:spTree>
    <p:extLst>
      <p:ext uri="{BB962C8B-B14F-4D97-AF65-F5344CB8AC3E}">
        <p14:creationId xmlns:p14="http://schemas.microsoft.com/office/powerpoint/2010/main" val="292295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4D79C130-3950-47E2-AF69-492221F0C598}"/>
              </a:ext>
            </a:extLst>
          </p:cNvPr>
          <p:cNvSpPr/>
          <p:nvPr/>
        </p:nvSpPr>
        <p:spPr>
          <a:xfrm>
            <a:off x="2951118" y="8688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Services</a:t>
            </a:r>
          </a:p>
        </p:txBody>
      </p:sp>
      <p:pic>
        <p:nvPicPr>
          <p:cNvPr id="3" name="Image 2">
            <a:extLst>
              <a:ext uri="{FF2B5EF4-FFF2-40B4-BE49-F238E27FC236}">
                <a16:creationId xmlns:a16="http://schemas.microsoft.com/office/drawing/2014/main" id="{E08BC453-C033-473B-A7D1-612752BA1013}"/>
              </a:ext>
            </a:extLst>
          </p:cNvPr>
          <p:cNvPicPr>
            <a:picLocks noChangeAspect="1"/>
          </p:cNvPicPr>
          <p:nvPr/>
        </p:nvPicPr>
        <p:blipFill>
          <a:blip r:embed="rId2"/>
          <a:stretch>
            <a:fillRect/>
          </a:stretch>
        </p:blipFill>
        <p:spPr>
          <a:xfrm>
            <a:off x="9020990" y="1472155"/>
            <a:ext cx="2412380" cy="4948474"/>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51BA3F28-7E3D-4EBB-8D34-EB7365BA99C2}"/>
              </a:ext>
            </a:extLst>
          </p:cNvPr>
          <p:cNvPicPr>
            <a:picLocks noChangeAspect="1"/>
          </p:cNvPicPr>
          <p:nvPr/>
        </p:nvPicPr>
        <p:blipFill>
          <a:blip r:embed="rId3"/>
          <a:stretch>
            <a:fillRect/>
          </a:stretch>
        </p:blipFill>
        <p:spPr>
          <a:xfrm>
            <a:off x="758722" y="1841863"/>
            <a:ext cx="7599613" cy="4578766"/>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5390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8BB93177-4C2D-422B-8CAA-495E8F0F2C31}"/>
              </a:ext>
            </a:extLst>
          </p:cNvPr>
          <p:cNvSpPr/>
          <p:nvPr/>
        </p:nvSpPr>
        <p:spPr>
          <a:xfrm>
            <a:off x="2951118" y="8688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Réserver</a:t>
            </a:r>
          </a:p>
        </p:txBody>
      </p:sp>
      <p:pic>
        <p:nvPicPr>
          <p:cNvPr id="3" name="Image 2">
            <a:extLst>
              <a:ext uri="{FF2B5EF4-FFF2-40B4-BE49-F238E27FC236}">
                <a16:creationId xmlns:a16="http://schemas.microsoft.com/office/drawing/2014/main" id="{3889323A-0EF0-4863-8F3C-28E7888C2643}"/>
              </a:ext>
            </a:extLst>
          </p:cNvPr>
          <p:cNvPicPr>
            <a:picLocks noChangeAspect="1"/>
          </p:cNvPicPr>
          <p:nvPr/>
        </p:nvPicPr>
        <p:blipFill>
          <a:blip r:embed="rId2"/>
          <a:stretch>
            <a:fillRect/>
          </a:stretch>
        </p:blipFill>
        <p:spPr>
          <a:xfrm>
            <a:off x="456618" y="1785257"/>
            <a:ext cx="7533496" cy="4741273"/>
          </a:xfrm>
          <a:prstGeom prst="roundRect">
            <a:avLst>
              <a:gd name="adj" fmla="val 5301"/>
            </a:avLst>
          </a:prstGeom>
          <a:solidFill>
            <a:srgbClr val="055D8C"/>
          </a:solidFill>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78BC3745-7DAC-4ED6-A433-193624A6BCAE}"/>
              </a:ext>
            </a:extLst>
          </p:cNvPr>
          <p:cNvPicPr>
            <a:picLocks noChangeAspect="1"/>
          </p:cNvPicPr>
          <p:nvPr/>
        </p:nvPicPr>
        <p:blipFill>
          <a:blip r:embed="rId3"/>
          <a:stretch>
            <a:fillRect/>
          </a:stretch>
        </p:blipFill>
        <p:spPr>
          <a:xfrm>
            <a:off x="9314379" y="1578244"/>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22868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4142AA3-20B9-44E4-968C-B469C2E9B581}"/>
              </a:ext>
            </a:extLst>
          </p:cNvPr>
          <p:cNvPicPr>
            <a:picLocks noChangeAspect="1"/>
          </p:cNvPicPr>
          <p:nvPr/>
        </p:nvPicPr>
        <p:blipFill>
          <a:blip r:embed="rId2"/>
          <a:stretch>
            <a:fillRect/>
          </a:stretch>
        </p:blipFill>
        <p:spPr>
          <a:xfrm>
            <a:off x="448350" y="1226364"/>
            <a:ext cx="7917256"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E8FC2E1B-F2BB-4828-A172-425F80328A54}"/>
              </a:ext>
            </a:extLst>
          </p:cNvPr>
          <p:cNvPicPr>
            <a:picLocks noChangeAspect="1"/>
          </p:cNvPicPr>
          <p:nvPr/>
        </p:nvPicPr>
        <p:blipFill>
          <a:blip r:embed="rId3"/>
          <a:stretch>
            <a:fillRect/>
          </a:stretch>
        </p:blipFill>
        <p:spPr>
          <a:xfrm>
            <a:off x="9221807" y="122636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12868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B00AFE7-ECA6-4E8C-B383-5916BD5BE0C3}"/>
              </a:ext>
            </a:extLst>
          </p:cNvPr>
          <p:cNvPicPr/>
          <p:nvPr/>
        </p:nvPicPr>
        <p:blipFill>
          <a:blip r:embed="rId2">
            <a:extLst>
              <a:ext uri="{28A0092B-C50C-407E-A947-70E740481C1C}">
                <a14:useLocalDpi xmlns:a14="http://schemas.microsoft.com/office/drawing/2010/main" val="0"/>
              </a:ext>
            </a:extLst>
          </a:blip>
          <a:stretch>
            <a:fillRect/>
          </a:stretch>
        </p:blipFill>
        <p:spPr>
          <a:xfrm>
            <a:off x="914400" y="351692"/>
            <a:ext cx="10494498" cy="6217920"/>
          </a:xfrm>
          <a:prstGeom prst="rect">
            <a:avLst/>
          </a:prstGeom>
        </p:spPr>
      </p:pic>
    </p:spTree>
    <p:extLst>
      <p:ext uri="{BB962C8B-B14F-4D97-AF65-F5344CB8AC3E}">
        <p14:creationId xmlns:p14="http://schemas.microsoft.com/office/powerpoint/2010/main" val="2259093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0DE759C-2D7F-43DA-8712-65E39C21CEE0}"/>
              </a:ext>
            </a:extLst>
          </p:cNvPr>
          <p:cNvSpPr/>
          <p:nvPr/>
        </p:nvSpPr>
        <p:spPr>
          <a:xfrm>
            <a:off x="463826" y="728871"/>
            <a:ext cx="11277600" cy="544664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sp>
        <p:nvSpPr>
          <p:cNvPr id="3" name="ZoneTexte 2">
            <a:extLst>
              <a:ext uri="{FF2B5EF4-FFF2-40B4-BE49-F238E27FC236}">
                <a16:creationId xmlns:a16="http://schemas.microsoft.com/office/drawing/2014/main" id="{725E1086-F65F-4283-833B-0151853A7DA8}"/>
              </a:ext>
            </a:extLst>
          </p:cNvPr>
          <p:cNvSpPr txBox="1"/>
          <p:nvPr/>
        </p:nvSpPr>
        <p:spPr>
          <a:xfrm>
            <a:off x="1101766" y="991772"/>
            <a:ext cx="10424160" cy="2585323"/>
          </a:xfrm>
          <a:prstGeom prst="rect">
            <a:avLst/>
          </a:prstGeom>
          <a:noFill/>
        </p:spPr>
        <p:txBody>
          <a:bodyPr wrap="square" rtlCol="0">
            <a:spAutoFit/>
          </a:bodyPr>
          <a:lstStyle/>
          <a:p>
            <a:r>
              <a:rPr lang="fr-FR" dirty="0">
                <a:solidFill>
                  <a:schemeClr val="bg1"/>
                </a:solidFill>
              </a:rPr>
              <a:t>Ce qu’il reste à faire:</a:t>
            </a:r>
          </a:p>
          <a:p>
            <a:pPr marL="285750" indent="-285750">
              <a:buFont typeface="Wingdings" panose="05000000000000000000" pitchFamily="2" charset="2"/>
              <a:buChar char="Ø"/>
            </a:pPr>
            <a:r>
              <a:rPr lang="fr-FR" dirty="0">
                <a:solidFill>
                  <a:schemeClr val="bg1"/>
                </a:solidFill>
              </a:rPr>
              <a:t>Terminer les routes vers les pages services et réserver</a:t>
            </a:r>
          </a:p>
          <a:p>
            <a:pPr marL="285750" indent="-285750">
              <a:buFont typeface="Wingdings" panose="05000000000000000000" pitchFamily="2" charset="2"/>
              <a:buChar char="Ø"/>
            </a:pPr>
            <a:endParaRPr lang="fr-FR" dirty="0">
              <a:solidFill>
                <a:schemeClr val="bg1"/>
              </a:solidFill>
            </a:endParaRPr>
          </a:p>
          <a:p>
            <a:endParaRPr lang="fr-FR" dirty="0">
              <a:solidFill>
                <a:schemeClr val="bg1"/>
              </a:solidFill>
            </a:endParaRPr>
          </a:p>
          <a:p>
            <a:pPr marL="285750" indent="-285750">
              <a:buFont typeface="Wingdings" panose="05000000000000000000" pitchFamily="2" charset="2"/>
              <a:buChar char="Ø"/>
            </a:pPr>
            <a:r>
              <a:rPr lang="fr-FR" dirty="0">
                <a:solidFill>
                  <a:schemeClr val="bg1"/>
                </a:solidFill>
              </a:rPr>
              <a:t>Développer le côté Admin(capitainerie)</a:t>
            </a:r>
          </a:p>
          <a:p>
            <a:pPr marL="285750" indent="-285750">
              <a:buFont typeface="Wingdings" panose="05000000000000000000" pitchFamily="2" charset="2"/>
              <a:buChar char="Ø"/>
            </a:pPr>
            <a:r>
              <a:rPr lang="fr-FR" dirty="0">
                <a:solidFill>
                  <a:schemeClr val="bg1"/>
                </a:solidFill>
              </a:rPr>
              <a:t>Alimenter la BDD côté capitainerie (tarifs, marées, horaires, sanitaires, gasoil, commerces, accastillage, plans…)</a:t>
            </a:r>
          </a:p>
          <a:p>
            <a:pPr marL="285750" indent="-285750">
              <a:buFont typeface="Wingdings" panose="05000000000000000000" pitchFamily="2" charset="2"/>
              <a:buChar char="Ø"/>
            </a:pPr>
            <a:r>
              <a:rPr lang="fr-FR" dirty="0">
                <a:solidFill>
                  <a:schemeClr val="bg1"/>
                </a:solidFill>
              </a:rPr>
              <a:t>Faire les routes manquantes, les controller, les modèles</a:t>
            </a:r>
          </a:p>
          <a:p>
            <a:pPr marL="285750" indent="-285750">
              <a:buFont typeface="Wingdings" panose="05000000000000000000" pitchFamily="2" charset="2"/>
              <a:buChar char="Ø"/>
            </a:pPr>
            <a:endParaRPr lang="fr-FR" dirty="0">
              <a:solidFill>
                <a:schemeClr val="bg1"/>
              </a:solidFill>
            </a:endParaRPr>
          </a:p>
        </p:txBody>
      </p:sp>
    </p:spTree>
    <p:extLst>
      <p:ext uri="{BB962C8B-B14F-4D97-AF65-F5344CB8AC3E}">
        <p14:creationId xmlns:p14="http://schemas.microsoft.com/office/powerpoint/2010/main" val="3900469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C3B1B4C-2777-4B8A-9950-31377455536B}"/>
              </a:ext>
            </a:extLst>
          </p:cNvPr>
          <p:cNvSpPr/>
          <p:nvPr/>
        </p:nvSpPr>
        <p:spPr>
          <a:xfrm>
            <a:off x="679564" y="720968"/>
            <a:ext cx="10715267" cy="5715001"/>
          </a:xfrm>
          <a:prstGeom prst="round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A07A3CB1-2DB7-4ED1-9DA5-1D435265200D}"/>
              </a:ext>
            </a:extLst>
          </p:cNvPr>
          <p:cNvSpPr/>
          <p:nvPr/>
        </p:nvSpPr>
        <p:spPr>
          <a:xfrm>
            <a:off x="926595" y="1238947"/>
            <a:ext cx="10257183" cy="5022574"/>
          </a:xfrm>
          <a:prstGeom prst="roundRect">
            <a:avLst/>
          </a:prstGeom>
          <a:solidFill>
            <a:srgbClr val="055D8C"/>
          </a:solidFill>
          <a:ln>
            <a:solidFill>
              <a:srgbClr val="055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9" name="ZoneTexte 8">
            <a:extLst>
              <a:ext uri="{FF2B5EF4-FFF2-40B4-BE49-F238E27FC236}">
                <a16:creationId xmlns:a16="http://schemas.microsoft.com/office/drawing/2014/main" id="{603259B9-0BD8-4F24-9C97-07371516C9B4}"/>
              </a:ext>
            </a:extLst>
          </p:cNvPr>
          <p:cNvSpPr txBox="1"/>
          <p:nvPr/>
        </p:nvSpPr>
        <p:spPr>
          <a:xfrm>
            <a:off x="2358887" y="1099930"/>
            <a:ext cx="7301948" cy="523220"/>
          </a:xfrm>
          <a:prstGeom prst="rect">
            <a:avLst/>
          </a:prstGeom>
          <a:noFill/>
        </p:spPr>
        <p:txBody>
          <a:bodyPr wrap="square" rtlCol="0">
            <a:spAutoFit/>
          </a:bodyPr>
          <a:lstStyle/>
          <a:p>
            <a:pPr algn="ctr"/>
            <a:r>
              <a:rPr lang="fr-FR" sz="2800" dirty="0"/>
              <a:t>Plan des pontons et places disponibles</a:t>
            </a:r>
          </a:p>
        </p:txBody>
      </p:sp>
      <p:sp>
        <p:nvSpPr>
          <p:cNvPr id="10" name="Rectangle : coins arrondis 9">
            <a:extLst>
              <a:ext uri="{FF2B5EF4-FFF2-40B4-BE49-F238E27FC236}">
                <a16:creationId xmlns:a16="http://schemas.microsoft.com/office/drawing/2014/main" id="{F5ACA435-50D2-41F2-A89A-ED85C94FF236}"/>
              </a:ext>
            </a:extLst>
          </p:cNvPr>
          <p:cNvSpPr/>
          <p:nvPr/>
        </p:nvSpPr>
        <p:spPr>
          <a:xfrm>
            <a:off x="1323206" y="2692623"/>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1FFC19FB-CE72-4B1A-A105-E3C47CDF7B7F}"/>
              </a:ext>
            </a:extLst>
          </p:cNvPr>
          <p:cNvSpPr/>
          <p:nvPr/>
        </p:nvSpPr>
        <p:spPr>
          <a:xfrm>
            <a:off x="2782914" y="2410724"/>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7F821F49-C942-485F-B288-99C97EA6DD7E}"/>
              </a:ext>
            </a:extLst>
          </p:cNvPr>
          <p:cNvSpPr/>
          <p:nvPr/>
        </p:nvSpPr>
        <p:spPr>
          <a:xfrm>
            <a:off x="4106521" y="2410724"/>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CB7773B-1D81-43E7-9EB5-017FF2B20BCA}"/>
              </a:ext>
            </a:extLst>
          </p:cNvPr>
          <p:cNvSpPr/>
          <p:nvPr/>
        </p:nvSpPr>
        <p:spPr>
          <a:xfrm>
            <a:off x="5631633" y="2435862"/>
            <a:ext cx="424070" cy="2853558"/>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EF166FA9-B139-4E57-BE03-8C68BDFA2DBE}"/>
              </a:ext>
            </a:extLst>
          </p:cNvPr>
          <p:cNvSpPr/>
          <p:nvPr/>
        </p:nvSpPr>
        <p:spPr>
          <a:xfrm>
            <a:off x="7282815" y="2401210"/>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4E56DB7B-D312-403B-AADC-DA11E4525EE2}"/>
              </a:ext>
            </a:extLst>
          </p:cNvPr>
          <p:cNvSpPr/>
          <p:nvPr/>
        </p:nvSpPr>
        <p:spPr>
          <a:xfrm>
            <a:off x="9125781" y="2429197"/>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4B5F5673-0A54-4D39-86E4-FB15F0369377}"/>
              </a:ext>
            </a:extLst>
          </p:cNvPr>
          <p:cNvSpPr/>
          <p:nvPr/>
        </p:nvSpPr>
        <p:spPr>
          <a:xfrm rot="5400000">
            <a:off x="5950227" y="540025"/>
            <a:ext cx="424070" cy="9700595"/>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22" name="Cylindre 21">
            <a:extLst>
              <a:ext uri="{FF2B5EF4-FFF2-40B4-BE49-F238E27FC236}">
                <a16:creationId xmlns:a16="http://schemas.microsoft.com/office/drawing/2014/main" id="{98338412-3D6B-4438-B231-2FFA41FADC61}"/>
              </a:ext>
            </a:extLst>
          </p:cNvPr>
          <p:cNvSpPr/>
          <p:nvPr/>
        </p:nvSpPr>
        <p:spPr>
          <a:xfrm>
            <a:off x="1312894" y="2208185"/>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a:t>
            </a:r>
          </a:p>
        </p:txBody>
      </p:sp>
      <p:sp>
        <p:nvSpPr>
          <p:cNvPr id="23" name="Cylindre 22">
            <a:extLst>
              <a:ext uri="{FF2B5EF4-FFF2-40B4-BE49-F238E27FC236}">
                <a16:creationId xmlns:a16="http://schemas.microsoft.com/office/drawing/2014/main" id="{2D32A390-A94D-4FFE-9991-8996E208143B}"/>
              </a:ext>
            </a:extLst>
          </p:cNvPr>
          <p:cNvSpPr/>
          <p:nvPr/>
        </p:nvSpPr>
        <p:spPr>
          <a:xfrm>
            <a:off x="2772603" y="1919853"/>
            <a:ext cx="424070" cy="58790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B</a:t>
            </a:r>
          </a:p>
        </p:txBody>
      </p:sp>
      <p:sp>
        <p:nvSpPr>
          <p:cNvPr id="24" name="Cylindre 23">
            <a:extLst>
              <a:ext uri="{FF2B5EF4-FFF2-40B4-BE49-F238E27FC236}">
                <a16:creationId xmlns:a16="http://schemas.microsoft.com/office/drawing/2014/main" id="{5F12B6D0-FF7B-461D-8F73-9B787910FBA0}"/>
              </a:ext>
            </a:extLst>
          </p:cNvPr>
          <p:cNvSpPr/>
          <p:nvPr/>
        </p:nvSpPr>
        <p:spPr>
          <a:xfrm>
            <a:off x="4114508" y="1910952"/>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C</a:t>
            </a:r>
          </a:p>
        </p:txBody>
      </p:sp>
      <p:sp>
        <p:nvSpPr>
          <p:cNvPr id="25" name="Cylindre 24">
            <a:extLst>
              <a:ext uri="{FF2B5EF4-FFF2-40B4-BE49-F238E27FC236}">
                <a16:creationId xmlns:a16="http://schemas.microsoft.com/office/drawing/2014/main" id="{8EC9A0B0-10C5-4B49-A030-8205FA4B46F2}"/>
              </a:ext>
            </a:extLst>
          </p:cNvPr>
          <p:cNvSpPr/>
          <p:nvPr/>
        </p:nvSpPr>
        <p:spPr>
          <a:xfrm>
            <a:off x="5623415" y="191647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D</a:t>
            </a:r>
          </a:p>
        </p:txBody>
      </p:sp>
      <p:sp>
        <p:nvSpPr>
          <p:cNvPr id="26" name="Cylindre 25">
            <a:extLst>
              <a:ext uri="{FF2B5EF4-FFF2-40B4-BE49-F238E27FC236}">
                <a16:creationId xmlns:a16="http://schemas.microsoft.com/office/drawing/2014/main" id="{CC5FD69A-C80A-4C18-BF55-BF6092987FFB}"/>
              </a:ext>
            </a:extLst>
          </p:cNvPr>
          <p:cNvSpPr/>
          <p:nvPr/>
        </p:nvSpPr>
        <p:spPr>
          <a:xfrm>
            <a:off x="7282815" y="191941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a:t>
            </a:r>
          </a:p>
        </p:txBody>
      </p:sp>
      <p:sp>
        <p:nvSpPr>
          <p:cNvPr id="27" name="Cylindre 26">
            <a:extLst>
              <a:ext uri="{FF2B5EF4-FFF2-40B4-BE49-F238E27FC236}">
                <a16:creationId xmlns:a16="http://schemas.microsoft.com/office/drawing/2014/main" id="{9B796D3D-4593-429F-8434-8A921D64BC23}"/>
              </a:ext>
            </a:extLst>
          </p:cNvPr>
          <p:cNvSpPr/>
          <p:nvPr/>
        </p:nvSpPr>
        <p:spPr>
          <a:xfrm>
            <a:off x="9125781" y="191647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F</a:t>
            </a:r>
          </a:p>
        </p:txBody>
      </p:sp>
      <p:pic>
        <p:nvPicPr>
          <p:cNvPr id="34" name="Image 33">
            <a:extLst>
              <a:ext uri="{FF2B5EF4-FFF2-40B4-BE49-F238E27FC236}">
                <a16:creationId xmlns:a16="http://schemas.microsoft.com/office/drawing/2014/main" id="{02297D81-6168-4A99-8C97-87CD0EBB21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41668" y="4545496"/>
            <a:ext cx="542392" cy="632791"/>
          </a:xfrm>
          <a:prstGeom prst="rect">
            <a:avLst/>
          </a:prstGeom>
        </p:spPr>
      </p:pic>
      <p:sp>
        <p:nvSpPr>
          <p:cNvPr id="37" name="Flèche : droite 36">
            <a:extLst>
              <a:ext uri="{FF2B5EF4-FFF2-40B4-BE49-F238E27FC236}">
                <a16:creationId xmlns:a16="http://schemas.microsoft.com/office/drawing/2014/main" id="{D7629507-CC75-4170-99F7-D12CFCEE58EE}"/>
              </a:ext>
            </a:extLst>
          </p:cNvPr>
          <p:cNvSpPr/>
          <p:nvPr/>
        </p:nvSpPr>
        <p:spPr>
          <a:xfrm>
            <a:off x="1323258" y="3834894"/>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8" name="Flèche : droite 37">
            <a:extLst>
              <a:ext uri="{FF2B5EF4-FFF2-40B4-BE49-F238E27FC236}">
                <a16:creationId xmlns:a16="http://schemas.microsoft.com/office/drawing/2014/main" id="{E5868920-69D5-44AB-8CEF-3924A184B9EE}"/>
              </a:ext>
            </a:extLst>
          </p:cNvPr>
          <p:cNvSpPr/>
          <p:nvPr/>
        </p:nvSpPr>
        <p:spPr>
          <a:xfrm>
            <a:off x="1318380" y="4130716"/>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9" name="Flèche : droite 38">
            <a:extLst>
              <a:ext uri="{FF2B5EF4-FFF2-40B4-BE49-F238E27FC236}">
                <a16:creationId xmlns:a16="http://schemas.microsoft.com/office/drawing/2014/main" id="{B0E98C3B-527D-4E15-9AE2-41B86F8C3E39}"/>
              </a:ext>
            </a:extLst>
          </p:cNvPr>
          <p:cNvSpPr/>
          <p:nvPr/>
        </p:nvSpPr>
        <p:spPr>
          <a:xfrm>
            <a:off x="1320194" y="4457195"/>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0" name="Flèche : droite 39">
            <a:extLst>
              <a:ext uri="{FF2B5EF4-FFF2-40B4-BE49-F238E27FC236}">
                <a16:creationId xmlns:a16="http://schemas.microsoft.com/office/drawing/2014/main" id="{494AC21A-C68C-4754-8702-176CCF5A6F38}"/>
              </a:ext>
            </a:extLst>
          </p:cNvPr>
          <p:cNvSpPr/>
          <p:nvPr/>
        </p:nvSpPr>
        <p:spPr>
          <a:xfrm>
            <a:off x="1318380" y="4783674"/>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5" name="Flèche : droite 34">
            <a:extLst>
              <a:ext uri="{FF2B5EF4-FFF2-40B4-BE49-F238E27FC236}">
                <a16:creationId xmlns:a16="http://schemas.microsoft.com/office/drawing/2014/main" id="{7E4AFCFB-A576-4118-B47B-C10DE0718AAA}"/>
              </a:ext>
            </a:extLst>
          </p:cNvPr>
          <p:cNvSpPr/>
          <p:nvPr/>
        </p:nvSpPr>
        <p:spPr>
          <a:xfrm>
            <a:off x="2772603" y="484977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1" name="Flèche : droite 40">
            <a:extLst>
              <a:ext uri="{FF2B5EF4-FFF2-40B4-BE49-F238E27FC236}">
                <a16:creationId xmlns:a16="http://schemas.microsoft.com/office/drawing/2014/main" id="{B67103E4-DF28-41F6-AFB6-6C44984B0237}"/>
              </a:ext>
            </a:extLst>
          </p:cNvPr>
          <p:cNvSpPr/>
          <p:nvPr/>
        </p:nvSpPr>
        <p:spPr>
          <a:xfrm>
            <a:off x="2785854" y="447475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Flèche : droite 41">
            <a:extLst>
              <a:ext uri="{FF2B5EF4-FFF2-40B4-BE49-F238E27FC236}">
                <a16:creationId xmlns:a16="http://schemas.microsoft.com/office/drawing/2014/main" id="{9CFA6A0F-ECC6-47AB-AEE2-717CB7CD5817}"/>
              </a:ext>
            </a:extLst>
          </p:cNvPr>
          <p:cNvSpPr/>
          <p:nvPr/>
        </p:nvSpPr>
        <p:spPr>
          <a:xfrm>
            <a:off x="2800499" y="295770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rgbClr val="FF0000"/>
              </a:solidFill>
              <a:highlight>
                <a:srgbClr val="FF0000"/>
              </a:highlight>
            </a:endParaRPr>
          </a:p>
        </p:txBody>
      </p:sp>
      <p:sp>
        <p:nvSpPr>
          <p:cNvPr id="43" name="Flèche : droite 42">
            <a:extLst>
              <a:ext uri="{FF2B5EF4-FFF2-40B4-BE49-F238E27FC236}">
                <a16:creationId xmlns:a16="http://schemas.microsoft.com/office/drawing/2014/main" id="{D9784387-5D53-4272-96BD-C18E053272FF}"/>
              </a:ext>
            </a:extLst>
          </p:cNvPr>
          <p:cNvSpPr/>
          <p:nvPr/>
        </p:nvSpPr>
        <p:spPr>
          <a:xfrm>
            <a:off x="2802684" y="3280727"/>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Flèche : gauche 2">
            <a:extLst>
              <a:ext uri="{FF2B5EF4-FFF2-40B4-BE49-F238E27FC236}">
                <a16:creationId xmlns:a16="http://schemas.microsoft.com/office/drawing/2014/main" id="{A4B74AA9-4515-4CDC-B2DD-336D303F52E3}"/>
              </a:ext>
            </a:extLst>
          </p:cNvPr>
          <p:cNvSpPr/>
          <p:nvPr/>
        </p:nvSpPr>
        <p:spPr>
          <a:xfrm>
            <a:off x="5816647" y="2870299"/>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lèche : gauche 43">
            <a:extLst>
              <a:ext uri="{FF2B5EF4-FFF2-40B4-BE49-F238E27FC236}">
                <a16:creationId xmlns:a16="http://schemas.microsoft.com/office/drawing/2014/main" id="{1E57AC94-A162-4926-8FB3-97AE81062F6E}"/>
              </a:ext>
            </a:extLst>
          </p:cNvPr>
          <p:cNvSpPr/>
          <p:nvPr/>
        </p:nvSpPr>
        <p:spPr>
          <a:xfrm>
            <a:off x="4292051" y="3614521"/>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lèche : gauche 44">
            <a:extLst>
              <a:ext uri="{FF2B5EF4-FFF2-40B4-BE49-F238E27FC236}">
                <a16:creationId xmlns:a16="http://schemas.microsoft.com/office/drawing/2014/main" id="{B71B2E98-8F91-4F63-8953-BC0D8CBF83F0}"/>
              </a:ext>
            </a:extLst>
          </p:cNvPr>
          <p:cNvSpPr/>
          <p:nvPr/>
        </p:nvSpPr>
        <p:spPr>
          <a:xfrm>
            <a:off x="4295058" y="4175609"/>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lèche : gauche 45">
            <a:extLst>
              <a:ext uri="{FF2B5EF4-FFF2-40B4-BE49-F238E27FC236}">
                <a16:creationId xmlns:a16="http://schemas.microsoft.com/office/drawing/2014/main" id="{FBE22C50-79B8-4102-9F0C-AB757D75613F}"/>
              </a:ext>
            </a:extLst>
          </p:cNvPr>
          <p:cNvSpPr/>
          <p:nvPr/>
        </p:nvSpPr>
        <p:spPr>
          <a:xfrm>
            <a:off x="4289430" y="3886716"/>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lèche : droite 46">
            <a:extLst>
              <a:ext uri="{FF2B5EF4-FFF2-40B4-BE49-F238E27FC236}">
                <a16:creationId xmlns:a16="http://schemas.microsoft.com/office/drawing/2014/main" id="{8831C127-E9CA-421B-B89D-AC0CE7D3352B}"/>
              </a:ext>
            </a:extLst>
          </p:cNvPr>
          <p:cNvSpPr/>
          <p:nvPr/>
        </p:nvSpPr>
        <p:spPr>
          <a:xfrm>
            <a:off x="5617863" y="2878911"/>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8" name="Flèche : droite 47">
            <a:extLst>
              <a:ext uri="{FF2B5EF4-FFF2-40B4-BE49-F238E27FC236}">
                <a16:creationId xmlns:a16="http://schemas.microsoft.com/office/drawing/2014/main" id="{C01890B0-40CE-445A-B140-FC1F53CA6718}"/>
              </a:ext>
            </a:extLst>
          </p:cNvPr>
          <p:cNvSpPr/>
          <p:nvPr/>
        </p:nvSpPr>
        <p:spPr>
          <a:xfrm>
            <a:off x="5623209" y="323636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9" name="Bulle narrative : ronde 48">
            <a:extLst>
              <a:ext uri="{FF2B5EF4-FFF2-40B4-BE49-F238E27FC236}">
                <a16:creationId xmlns:a16="http://schemas.microsoft.com/office/drawing/2014/main" id="{6E7048E5-4076-4DA2-BD03-E0BE1675716D}"/>
              </a:ext>
            </a:extLst>
          </p:cNvPr>
          <p:cNvSpPr/>
          <p:nvPr/>
        </p:nvSpPr>
        <p:spPr>
          <a:xfrm>
            <a:off x="-1468880" y="900654"/>
            <a:ext cx="2505092" cy="1806230"/>
          </a:xfrm>
          <a:prstGeom prst="wedgeEllipseCallout">
            <a:avLst>
              <a:gd name="adj1" fmla="val 63043"/>
              <a:gd name="adj2" fmla="val 48103"/>
            </a:avLst>
          </a:prstGeom>
          <a:solidFill>
            <a:srgbClr val="5F5F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Plan des pontons avec Lettre des pontons et n</a:t>
            </a:r>
            <a:r>
              <a:rPr lang="fr-FR"/>
              <a:t>° des places disponibles</a:t>
            </a:r>
            <a:endParaRPr lang="fr-FR" dirty="0"/>
          </a:p>
        </p:txBody>
      </p:sp>
      <p:pic>
        <p:nvPicPr>
          <p:cNvPr id="4" name="Image 3" descr="Une image contenant embarcation, transport&#10;&#10;Description générée automatiquement">
            <a:extLst>
              <a:ext uri="{FF2B5EF4-FFF2-40B4-BE49-F238E27FC236}">
                <a16:creationId xmlns:a16="http://schemas.microsoft.com/office/drawing/2014/main" id="{43E3BE97-387B-434C-88FE-5B24744B6E0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25186" y="2545688"/>
            <a:ext cx="608022" cy="608022"/>
          </a:xfrm>
          <a:prstGeom prst="rect">
            <a:avLst/>
          </a:prstGeom>
        </p:spPr>
      </p:pic>
      <p:pic>
        <p:nvPicPr>
          <p:cNvPr id="53" name="Image 52" descr="Une image contenant embarcation, transport&#10;&#10;Description générée automatiquement">
            <a:extLst>
              <a:ext uri="{FF2B5EF4-FFF2-40B4-BE49-F238E27FC236}">
                <a16:creationId xmlns:a16="http://schemas.microsoft.com/office/drawing/2014/main" id="{2393D2F6-2F19-407C-ADA2-4E3D3A960DC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31839" y="4076387"/>
            <a:ext cx="608022" cy="608022"/>
          </a:xfrm>
          <a:prstGeom prst="rect">
            <a:avLst/>
          </a:prstGeom>
        </p:spPr>
      </p:pic>
      <p:pic>
        <p:nvPicPr>
          <p:cNvPr id="54" name="Image 53" descr="Une image contenant embarcation, transport&#10;&#10;Description générée automatiquement">
            <a:extLst>
              <a:ext uri="{FF2B5EF4-FFF2-40B4-BE49-F238E27FC236}">
                <a16:creationId xmlns:a16="http://schemas.microsoft.com/office/drawing/2014/main" id="{DA1899DE-A3A1-45A5-8E36-7710241EB0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191077" y="2907158"/>
            <a:ext cx="608022" cy="608022"/>
          </a:xfrm>
          <a:prstGeom prst="rect">
            <a:avLst/>
          </a:prstGeom>
        </p:spPr>
      </p:pic>
      <p:pic>
        <p:nvPicPr>
          <p:cNvPr id="55" name="Image 54" descr="Une image contenant embarcation, transport&#10;&#10;Description générée automatiquement">
            <a:extLst>
              <a:ext uri="{FF2B5EF4-FFF2-40B4-BE49-F238E27FC236}">
                <a16:creationId xmlns:a16="http://schemas.microsoft.com/office/drawing/2014/main" id="{80942227-398F-473F-B4E7-01514323134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5065103" y="2479797"/>
            <a:ext cx="608022" cy="608022"/>
          </a:xfrm>
          <a:prstGeom prst="rect">
            <a:avLst/>
          </a:prstGeom>
        </p:spPr>
      </p:pic>
      <p:pic>
        <p:nvPicPr>
          <p:cNvPr id="56" name="Image 55" descr="Une image contenant embarcation, transport&#10;&#10;Description générée automatiquement">
            <a:extLst>
              <a:ext uri="{FF2B5EF4-FFF2-40B4-BE49-F238E27FC236}">
                <a16:creationId xmlns:a16="http://schemas.microsoft.com/office/drawing/2014/main" id="{CF484977-5D2C-4FD1-A0D4-50F30AA86D9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5052226" y="2827099"/>
            <a:ext cx="608022" cy="608022"/>
          </a:xfrm>
          <a:prstGeom prst="rect">
            <a:avLst/>
          </a:prstGeom>
        </p:spPr>
      </p:pic>
      <p:pic>
        <p:nvPicPr>
          <p:cNvPr id="57" name="Image 56" descr="Une image contenant embarcation, transport&#10;&#10;Description générée automatiquement">
            <a:extLst>
              <a:ext uri="{FF2B5EF4-FFF2-40B4-BE49-F238E27FC236}">
                <a16:creationId xmlns:a16="http://schemas.microsoft.com/office/drawing/2014/main" id="{37CCBDCB-1EA2-4379-A429-0FBB48B6C1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19782" y="4447209"/>
            <a:ext cx="608022" cy="608022"/>
          </a:xfrm>
          <a:prstGeom prst="rect">
            <a:avLst/>
          </a:prstGeom>
        </p:spPr>
      </p:pic>
      <p:pic>
        <p:nvPicPr>
          <p:cNvPr id="58" name="Image 57" descr="Une image contenant embarcation, transport&#10;&#10;Description générée automatiquement">
            <a:extLst>
              <a:ext uri="{FF2B5EF4-FFF2-40B4-BE49-F238E27FC236}">
                <a16:creationId xmlns:a16="http://schemas.microsoft.com/office/drawing/2014/main" id="{0B0CEC98-0637-4F25-9B84-670EDD85E4F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56727" y="2452273"/>
            <a:ext cx="608022" cy="608022"/>
          </a:xfrm>
          <a:prstGeom prst="rect">
            <a:avLst/>
          </a:prstGeom>
        </p:spPr>
      </p:pic>
      <p:pic>
        <p:nvPicPr>
          <p:cNvPr id="59" name="Image 58" descr="Une image contenant embarcation, transport&#10;&#10;Description générée automatiquement">
            <a:extLst>
              <a:ext uri="{FF2B5EF4-FFF2-40B4-BE49-F238E27FC236}">
                <a16:creationId xmlns:a16="http://schemas.microsoft.com/office/drawing/2014/main" id="{0FEC0AE3-E158-45D9-9A1E-90D66DC9AFB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17449" y="2404746"/>
            <a:ext cx="608022" cy="608022"/>
          </a:xfrm>
          <a:prstGeom prst="rect">
            <a:avLst/>
          </a:prstGeom>
        </p:spPr>
      </p:pic>
      <p:pic>
        <p:nvPicPr>
          <p:cNvPr id="60" name="Image 59" descr="Une image contenant embarcation, transport&#10;&#10;Description générée automatiquement">
            <a:extLst>
              <a:ext uri="{FF2B5EF4-FFF2-40B4-BE49-F238E27FC236}">
                <a16:creationId xmlns:a16="http://schemas.microsoft.com/office/drawing/2014/main" id="{99B4A5F3-7040-4AC1-8A60-DEDF606F5A9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79340" y="2749568"/>
            <a:ext cx="608022" cy="608022"/>
          </a:xfrm>
          <a:prstGeom prst="rect">
            <a:avLst/>
          </a:prstGeom>
        </p:spPr>
      </p:pic>
      <p:pic>
        <p:nvPicPr>
          <p:cNvPr id="61" name="Image 60" descr="Une image contenant embarcation, transport&#10;&#10;Description générée automatiquement">
            <a:extLst>
              <a:ext uri="{FF2B5EF4-FFF2-40B4-BE49-F238E27FC236}">
                <a16:creationId xmlns:a16="http://schemas.microsoft.com/office/drawing/2014/main" id="{EEBD3B9B-AED4-42A1-85D4-22D6C43BC83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03453" y="2763828"/>
            <a:ext cx="608022" cy="608022"/>
          </a:xfrm>
          <a:prstGeom prst="rect">
            <a:avLst/>
          </a:prstGeom>
        </p:spPr>
      </p:pic>
      <p:pic>
        <p:nvPicPr>
          <p:cNvPr id="62" name="Image 61" descr="Une image contenant embarcation, transport&#10;&#10;Description générée automatiquement">
            <a:extLst>
              <a:ext uri="{FF2B5EF4-FFF2-40B4-BE49-F238E27FC236}">
                <a16:creationId xmlns:a16="http://schemas.microsoft.com/office/drawing/2014/main" id="{3CB71DE5-8657-431A-80A3-5BBDF92070D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38073" y="3174962"/>
            <a:ext cx="608022" cy="608022"/>
          </a:xfrm>
          <a:prstGeom prst="rect">
            <a:avLst/>
          </a:prstGeom>
        </p:spPr>
      </p:pic>
      <p:pic>
        <p:nvPicPr>
          <p:cNvPr id="63" name="Image 62" descr="Une image contenant embarcation, transport&#10;&#10;Description générée automatiquement">
            <a:extLst>
              <a:ext uri="{FF2B5EF4-FFF2-40B4-BE49-F238E27FC236}">
                <a16:creationId xmlns:a16="http://schemas.microsoft.com/office/drawing/2014/main" id="{B400A0E6-731B-4F4D-9A5E-97D8683940D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28445" y="3155709"/>
            <a:ext cx="608022" cy="608022"/>
          </a:xfrm>
          <a:prstGeom prst="rect">
            <a:avLst/>
          </a:prstGeom>
        </p:spPr>
      </p:pic>
      <p:pic>
        <p:nvPicPr>
          <p:cNvPr id="64" name="Image 63" descr="Une image contenant embarcation, transport&#10;&#10;Description générée automatiquement">
            <a:extLst>
              <a:ext uri="{FF2B5EF4-FFF2-40B4-BE49-F238E27FC236}">
                <a16:creationId xmlns:a16="http://schemas.microsoft.com/office/drawing/2014/main" id="{66826910-E10A-4AB8-957F-602386D2365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677694" y="3552496"/>
            <a:ext cx="608022" cy="608022"/>
          </a:xfrm>
          <a:prstGeom prst="rect">
            <a:avLst/>
          </a:prstGeom>
        </p:spPr>
      </p:pic>
      <p:pic>
        <p:nvPicPr>
          <p:cNvPr id="65" name="Image 64" descr="Une image contenant embarcation, transport&#10;&#10;Description générée automatiquement">
            <a:extLst>
              <a:ext uri="{FF2B5EF4-FFF2-40B4-BE49-F238E27FC236}">
                <a16:creationId xmlns:a16="http://schemas.microsoft.com/office/drawing/2014/main" id="{C2818E8B-F4ED-420B-ACBD-D78C4A8D9F2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32605" y="3473204"/>
            <a:ext cx="608022" cy="608022"/>
          </a:xfrm>
          <a:prstGeom prst="rect">
            <a:avLst/>
          </a:prstGeom>
        </p:spPr>
      </p:pic>
      <p:pic>
        <p:nvPicPr>
          <p:cNvPr id="66" name="Image 65" descr="Une image contenant embarcation, transport&#10;&#10;Description générée automatiquement">
            <a:extLst>
              <a:ext uri="{FF2B5EF4-FFF2-40B4-BE49-F238E27FC236}">
                <a16:creationId xmlns:a16="http://schemas.microsoft.com/office/drawing/2014/main" id="{03983BFB-68BE-42E8-99BD-5EBADD70D50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06935" y="3866225"/>
            <a:ext cx="608022" cy="608022"/>
          </a:xfrm>
          <a:prstGeom prst="rect">
            <a:avLst/>
          </a:prstGeom>
        </p:spPr>
      </p:pic>
      <p:pic>
        <p:nvPicPr>
          <p:cNvPr id="67" name="Image 66" descr="Une image contenant embarcation, transport&#10;&#10;Description générée automatiquement">
            <a:extLst>
              <a:ext uri="{FF2B5EF4-FFF2-40B4-BE49-F238E27FC236}">
                <a16:creationId xmlns:a16="http://schemas.microsoft.com/office/drawing/2014/main" id="{C6B9536A-212E-4A5B-810C-E96CBEF5B9C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67558" y="3871598"/>
            <a:ext cx="608022" cy="608022"/>
          </a:xfrm>
          <a:prstGeom prst="rect">
            <a:avLst/>
          </a:prstGeom>
        </p:spPr>
      </p:pic>
      <p:pic>
        <p:nvPicPr>
          <p:cNvPr id="68" name="Image 67" descr="Une image contenant embarcation, transport&#10;&#10;Description générée automatiquement">
            <a:extLst>
              <a:ext uri="{FF2B5EF4-FFF2-40B4-BE49-F238E27FC236}">
                <a16:creationId xmlns:a16="http://schemas.microsoft.com/office/drawing/2014/main" id="{7B996F09-6A8F-418F-8E28-0AF56DE0F9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17612" y="4203023"/>
            <a:ext cx="608022" cy="608022"/>
          </a:xfrm>
          <a:prstGeom prst="rect">
            <a:avLst/>
          </a:prstGeom>
        </p:spPr>
      </p:pic>
      <p:pic>
        <p:nvPicPr>
          <p:cNvPr id="69" name="Image 68" descr="Une image contenant embarcation, transport&#10;&#10;Description générée automatiquement">
            <a:extLst>
              <a:ext uri="{FF2B5EF4-FFF2-40B4-BE49-F238E27FC236}">
                <a16:creationId xmlns:a16="http://schemas.microsoft.com/office/drawing/2014/main" id="{5337D439-162D-40CC-BBFA-4B35E75E28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35171" y="4202849"/>
            <a:ext cx="608022" cy="608022"/>
          </a:xfrm>
          <a:prstGeom prst="rect">
            <a:avLst/>
          </a:prstGeom>
        </p:spPr>
      </p:pic>
      <p:sp>
        <p:nvSpPr>
          <p:cNvPr id="70" name="Flèche : droite 69">
            <a:extLst>
              <a:ext uri="{FF2B5EF4-FFF2-40B4-BE49-F238E27FC236}">
                <a16:creationId xmlns:a16="http://schemas.microsoft.com/office/drawing/2014/main" id="{A4B67CB0-14B5-4747-A152-33475260E63F}"/>
              </a:ext>
            </a:extLst>
          </p:cNvPr>
          <p:cNvSpPr/>
          <p:nvPr/>
        </p:nvSpPr>
        <p:spPr>
          <a:xfrm>
            <a:off x="9128183" y="281824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1" name="Flèche : droite 70">
            <a:extLst>
              <a:ext uri="{FF2B5EF4-FFF2-40B4-BE49-F238E27FC236}">
                <a16:creationId xmlns:a16="http://schemas.microsoft.com/office/drawing/2014/main" id="{DDE704E9-EEE4-41FA-BE18-3B2E17E8773A}"/>
              </a:ext>
            </a:extLst>
          </p:cNvPr>
          <p:cNvSpPr/>
          <p:nvPr/>
        </p:nvSpPr>
        <p:spPr>
          <a:xfrm>
            <a:off x="9128821" y="3178942"/>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2" name="Flèche : droite 71">
            <a:extLst>
              <a:ext uri="{FF2B5EF4-FFF2-40B4-BE49-F238E27FC236}">
                <a16:creationId xmlns:a16="http://schemas.microsoft.com/office/drawing/2014/main" id="{41860693-A816-446B-80C3-87D8528C43BB}"/>
              </a:ext>
            </a:extLst>
          </p:cNvPr>
          <p:cNvSpPr/>
          <p:nvPr/>
        </p:nvSpPr>
        <p:spPr>
          <a:xfrm>
            <a:off x="9128182" y="3534706"/>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3" name="Flèche : droite 72">
            <a:extLst>
              <a:ext uri="{FF2B5EF4-FFF2-40B4-BE49-F238E27FC236}">
                <a16:creationId xmlns:a16="http://schemas.microsoft.com/office/drawing/2014/main" id="{CBFEB4D1-CD0F-46AC-9A02-58A97910B251}"/>
              </a:ext>
            </a:extLst>
          </p:cNvPr>
          <p:cNvSpPr/>
          <p:nvPr/>
        </p:nvSpPr>
        <p:spPr>
          <a:xfrm>
            <a:off x="9113570" y="3866141"/>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4" name="Flèche : droite 73">
            <a:extLst>
              <a:ext uri="{FF2B5EF4-FFF2-40B4-BE49-F238E27FC236}">
                <a16:creationId xmlns:a16="http://schemas.microsoft.com/office/drawing/2014/main" id="{BE9B886B-6E07-4B61-A94D-37635D9C7105}"/>
              </a:ext>
            </a:extLst>
          </p:cNvPr>
          <p:cNvSpPr/>
          <p:nvPr/>
        </p:nvSpPr>
        <p:spPr>
          <a:xfrm>
            <a:off x="9128183" y="426300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5" name="Flèche : droite 74">
            <a:extLst>
              <a:ext uri="{FF2B5EF4-FFF2-40B4-BE49-F238E27FC236}">
                <a16:creationId xmlns:a16="http://schemas.microsoft.com/office/drawing/2014/main" id="{3BB9A2DF-76D7-445D-9072-9DF3FFBCAF1B}"/>
              </a:ext>
            </a:extLst>
          </p:cNvPr>
          <p:cNvSpPr/>
          <p:nvPr/>
        </p:nvSpPr>
        <p:spPr>
          <a:xfrm>
            <a:off x="9115104" y="4608063"/>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6" name="Flèche : droite 75">
            <a:extLst>
              <a:ext uri="{FF2B5EF4-FFF2-40B4-BE49-F238E27FC236}">
                <a16:creationId xmlns:a16="http://schemas.microsoft.com/office/drawing/2014/main" id="{6AFEFC88-9858-45D1-8309-6EF136558C77}"/>
              </a:ext>
            </a:extLst>
          </p:cNvPr>
          <p:cNvSpPr/>
          <p:nvPr/>
        </p:nvSpPr>
        <p:spPr>
          <a:xfrm rot="10800000">
            <a:off x="7512782" y="2844688"/>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7" name="Flèche : droite 76">
            <a:extLst>
              <a:ext uri="{FF2B5EF4-FFF2-40B4-BE49-F238E27FC236}">
                <a16:creationId xmlns:a16="http://schemas.microsoft.com/office/drawing/2014/main" id="{0095E2CB-CD43-4A16-A5BA-D1A7A45D7396}"/>
              </a:ext>
            </a:extLst>
          </p:cNvPr>
          <p:cNvSpPr/>
          <p:nvPr/>
        </p:nvSpPr>
        <p:spPr>
          <a:xfrm rot="10800000">
            <a:off x="7518412" y="319507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8" name="Flèche : droite 77">
            <a:extLst>
              <a:ext uri="{FF2B5EF4-FFF2-40B4-BE49-F238E27FC236}">
                <a16:creationId xmlns:a16="http://schemas.microsoft.com/office/drawing/2014/main" id="{2448CCFE-7804-4B32-A550-9A1DD1064DA5}"/>
              </a:ext>
            </a:extLst>
          </p:cNvPr>
          <p:cNvSpPr/>
          <p:nvPr/>
        </p:nvSpPr>
        <p:spPr>
          <a:xfrm rot="10800000">
            <a:off x="7512927" y="3613378"/>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9" name="Flèche : droite 78">
            <a:extLst>
              <a:ext uri="{FF2B5EF4-FFF2-40B4-BE49-F238E27FC236}">
                <a16:creationId xmlns:a16="http://schemas.microsoft.com/office/drawing/2014/main" id="{860CCB83-7F53-4472-9341-4E04656E1511}"/>
              </a:ext>
            </a:extLst>
          </p:cNvPr>
          <p:cNvSpPr/>
          <p:nvPr/>
        </p:nvSpPr>
        <p:spPr>
          <a:xfrm rot="10800000">
            <a:off x="7505160" y="4005144"/>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0" name="Flèche : droite 79">
            <a:extLst>
              <a:ext uri="{FF2B5EF4-FFF2-40B4-BE49-F238E27FC236}">
                <a16:creationId xmlns:a16="http://schemas.microsoft.com/office/drawing/2014/main" id="{1AEBAE5C-A845-487D-9E5A-CE08D4B20465}"/>
              </a:ext>
            </a:extLst>
          </p:cNvPr>
          <p:cNvSpPr/>
          <p:nvPr/>
        </p:nvSpPr>
        <p:spPr>
          <a:xfrm rot="10800000">
            <a:off x="7498940" y="4300582"/>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1" name="Flèche : droite 80">
            <a:extLst>
              <a:ext uri="{FF2B5EF4-FFF2-40B4-BE49-F238E27FC236}">
                <a16:creationId xmlns:a16="http://schemas.microsoft.com/office/drawing/2014/main" id="{7E8ED11D-CCB3-48EC-993B-51626A06F4AD}"/>
              </a:ext>
            </a:extLst>
          </p:cNvPr>
          <p:cNvSpPr/>
          <p:nvPr/>
        </p:nvSpPr>
        <p:spPr>
          <a:xfrm rot="10800000">
            <a:off x="7478105" y="4653494"/>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2" name="Parchemin : horizontal 81">
            <a:extLst>
              <a:ext uri="{FF2B5EF4-FFF2-40B4-BE49-F238E27FC236}">
                <a16:creationId xmlns:a16="http://schemas.microsoft.com/office/drawing/2014/main" id="{DED10273-71DA-480E-BD2C-3A2F2C136DDA}"/>
              </a:ext>
            </a:extLst>
          </p:cNvPr>
          <p:cNvSpPr/>
          <p:nvPr/>
        </p:nvSpPr>
        <p:spPr>
          <a:xfrm>
            <a:off x="5462559" y="19090"/>
            <a:ext cx="3059836" cy="977243"/>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Plan pontons</a:t>
            </a:r>
          </a:p>
        </p:txBody>
      </p:sp>
      <p:sp>
        <p:nvSpPr>
          <p:cNvPr id="5" name="Rectangle 4">
            <a:extLst>
              <a:ext uri="{FF2B5EF4-FFF2-40B4-BE49-F238E27FC236}">
                <a16:creationId xmlns:a16="http://schemas.microsoft.com/office/drawing/2014/main" id="{5A4A6E4A-5FF9-41C8-ABB0-95C41F5CCDAE}"/>
              </a:ext>
            </a:extLst>
          </p:cNvPr>
          <p:cNvSpPr/>
          <p:nvPr/>
        </p:nvSpPr>
        <p:spPr>
          <a:xfrm>
            <a:off x="926595" y="1089791"/>
            <a:ext cx="10257183" cy="792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7F8B29E-FE3D-4FC8-98E4-0F45DC177484}"/>
              </a:ext>
            </a:extLst>
          </p:cNvPr>
          <p:cNvPicPr>
            <a:picLocks noChangeAspect="1"/>
          </p:cNvPicPr>
          <p:nvPr/>
        </p:nvPicPr>
        <p:blipFill>
          <a:blip r:embed="rId6"/>
          <a:stretch>
            <a:fillRect/>
          </a:stretch>
        </p:blipFill>
        <p:spPr>
          <a:xfrm>
            <a:off x="1190684" y="1179879"/>
            <a:ext cx="652960" cy="652960"/>
          </a:xfrm>
          <a:prstGeom prst="rect">
            <a:avLst/>
          </a:prstGeom>
        </p:spPr>
      </p:pic>
    </p:spTree>
    <p:extLst>
      <p:ext uri="{BB962C8B-B14F-4D97-AF65-F5344CB8AC3E}">
        <p14:creationId xmlns:p14="http://schemas.microsoft.com/office/powerpoint/2010/main" val="235534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2EE42D6D-B5D2-453E-B544-2EC533CA78D3}"/>
              </a:ext>
            </a:extLst>
          </p:cNvPr>
          <p:cNvSpPr/>
          <p:nvPr/>
        </p:nvSpPr>
        <p:spPr>
          <a:xfrm>
            <a:off x="1398494" y="1411941"/>
            <a:ext cx="9197788" cy="438374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Image 1">
            <a:extLst>
              <a:ext uri="{FF2B5EF4-FFF2-40B4-BE49-F238E27FC236}">
                <a16:creationId xmlns:a16="http://schemas.microsoft.com/office/drawing/2014/main" id="{A76FCD07-3F5E-40BC-B4B4-CAF3ED335F9A}"/>
              </a:ext>
            </a:extLst>
          </p:cNvPr>
          <p:cNvPicPr>
            <a:picLocks noChangeAspect="1"/>
          </p:cNvPicPr>
          <p:nvPr/>
        </p:nvPicPr>
        <p:blipFill>
          <a:blip r:embed="rId2"/>
          <a:stretch>
            <a:fillRect/>
          </a:stretch>
        </p:blipFill>
        <p:spPr>
          <a:xfrm>
            <a:off x="4174435" y="1419807"/>
            <a:ext cx="4174435" cy="4364800"/>
          </a:xfrm>
          <a:prstGeom prst="rect">
            <a:avLst/>
          </a:prstGeom>
        </p:spPr>
      </p:pic>
      <p:sp>
        <p:nvSpPr>
          <p:cNvPr id="5" name="Rectangle : coins arrondis 4">
            <a:extLst>
              <a:ext uri="{FF2B5EF4-FFF2-40B4-BE49-F238E27FC236}">
                <a16:creationId xmlns:a16="http://schemas.microsoft.com/office/drawing/2014/main" id="{1FECFBA2-841E-406F-980A-151365753F39}"/>
              </a:ext>
            </a:extLst>
          </p:cNvPr>
          <p:cNvSpPr/>
          <p:nvPr/>
        </p:nvSpPr>
        <p:spPr>
          <a:xfrm>
            <a:off x="2756452" y="324685"/>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Tarifs</a:t>
            </a:r>
          </a:p>
        </p:txBody>
      </p:sp>
    </p:spTree>
    <p:extLst>
      <p:ext uri="{BB962C8B-B14F-4D97-AF65-F5344CB8AC3E}">
        <p14:creationId xmlns:p14="http://schemas.microsoft.com/office/powerpoint/2010/main" val="423551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DCC4CBC9-F684-49C9-A940-E1941AB88124}"/>
              </a:ext>
            </a:extLst>
          </p:cNvPr>
          <p:cNvSpPr/>
          <p:nvPr/>
        </p:nvSpPr>
        <p:spPr>
          <a:xfrm>
            <a:off x="1425388" y="1008529"/>
            <a:ext cx="9359153" cy="4679577"/>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6E0BC14E-D092-47C5-8069-078168EA157F}"/>
              </a:ext>
            </a:extLst>
          </p:cNvPr>
          <p:cNvPicPr>
            <a:picLocks noChangeAspect="1"/>
          </p:cNvPicPr>
          <p:nvPr/>
        </p:nvPicPr>
        <p:blipFill>
          <a:blip r:embed="rId2"/>
          <a:stretch>
            <a:fillRect/>
          </a:stretch>
        </p:blipFill>
        <p:spPr>
          <a:xfrm>
            <a:off x="3021495" y="1034305"/>
            <a:ext cx="6149009" cy="4628024"/>
          </a:xfrm>
          <a:prstGeom prst="rect">
            <a:avLst/>
          </a:prstGeom>
        </p:spPr>
      </p:pic>
      <p:sp>
        <p:nvSpPr>
          <p:cNvPr id="5" name="Rectangle : coins arrondis 4">
            <a:extLst>
              <a:ext uri="{FF2B5EF4-FFF2-40B4-BE49-F238E27FC236}">
                <a16:creationId xmlns:a16="http://schemas.microsoft.com/office/drawing/2014/main" id="{897A04F6-9A7F-4F73-A20E-03558AAF6A5B}"/>
              </a:ext>
            </a:extLst>
          </p:cNvPr>
          <p:cNvSpPr/>
          <p:nvPr/>
        </p:nvSpPr>
        <p:spPr>
          <a:xfrm>
            <a:off x="2723327" y="252790"/>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Horaires</a:t>
            </a:r>
          </a:p>
        </p:txBody>
      </p:sp>
    </p:spTree>
    <p:extLst>
      <p:ext uri="{BB962C8B-B14F-4D97-AF65-F5344CB8AC3E}">
        <p14:creationId xmlns:p14="http://schemas.microsoft.com/office/powerpoint/2010/main" val="30255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09DCD1C-601C-4135-9D7C-6044F515DE0E}"/>
              </a:ext>
            </a:extLst>
          </p:cNvPr>
          <p:cNvSpPr/>
          <p:nvPr/>
        </p:nvSpPr>
        <p:spPr>
          <a:xfrm>
            <a:off x="1452282" y="934570"/>
            <a:ext cx="9628094" cy="49888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59265341-319A-42D3-B497-F2F6E4FCF190}"/>
              </a:ext>
            </a:extLst>
          </p:cNvPr>
          <p:cNvPicPr>
            <a:picLocks noChangeAspect="1"/>
          </p:cNvPicPr>
          <p:nvPr/>
        </p:nvPicPr>
        <p:blipFill>
          <a:blip r:embed="rId2"/>
          <a:stretch>
            <a:fillRect/>
          </a:stretch>
        </p:blipFill>
        <p:spPr>
          <a:xfrm>
            <a:off x="2517913" y="935181"/>
            <a:ext cx="7157050" cy="4988247"/>
          </a:xfrm>
          <a:prstGeom prst="rect">
            <a:avLst/>
          </a:prstGeom>
        </p:spPr>
      </p:pic>
      <p:sp>
        <p:nvSpPr>
          <p:cNvPr id="5" name="Rectangle : coins arrondis 4">
            <a:extLst>
              <a:ext uri="{FF2B5EF4-FFF2-40B4-BE49-F238E27FC236}">
                <a16:creationId xmlns:a16="http://schemas.microsoft.com/office/drawing/2014/main" id="{F413F2A2-2AC8-4868-9A54-918B1554F6D3}"/>
              </a:ext>
            </a:extLst>
          </p:cNvPr>
          <p:cNvSpPr/>
          <p:nvPr/>
        </p:nvSpPr>
        <p:spPr>
          <a:xfrm>
            <a:off x="2710946" y="152407"/>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Plans</a:t>
            </a:r>
          </a:p>
        </p:txBody>
      </p:sp>
    </p:spTree>
    <p:extLst>
      <p:ext uri="{BB962C8B-B14F-4D97-AF65-F5344CB8AC3E}">
        <p14:creationId xmlns:p14="http://schemas.microsoft.com/office/powerpoint/2010/main" val="790672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12FA853-1872-420D-B835-03417106CFEB}"/>
              </a:ext>
            </a:extLst>
          </p:cNvPr>
          <p:cNvPicPr>
            <a:picLocks noChangeAspect="1"/>
          </p:cNvPicPr>
          <p:nvPr/>
        </p:nvPicPr>
        <p:blipFill>
          <a:blip r:embed="rId2"/>
          <a:stretch>
            <a:fillRect/>
          </a:stretch>
        </p:blipFill>
        <p:spPr>
          <a:xfrm>
            <a:off x="527885" y="1576081"/>
            <a:ext cx="11136229" cy="3705837"/>
          </a:xfrm>
          <a:prstGeom prst="rect">
            <a:avLst/>
          </a:prstGeom>
        </p:spPr>
      </p:pic>
      <p:sp>
        <p:nvSpPr>
          <p:cNvPr id="3" name="Rectangle : coins arrondis 2">
            <a:extLst>
              <a:ext uri="{FF2B5EF4-FFF2-40B4-BE49-F238E27FC236}">
                <a16:creationId xmlns:a16="http://schemas.microsoft.com/office/drawing/2014/main" id="{A129B09A-A0EF-47D9-81BB-807913BF3FE6}"/>
              </a:ext>
            </a:extLst>
          </p:cNvPr>
          <p:cNvSpPr/>
          <p:nvPr/>
        </p:nvSpPr>
        <p:spPr>
          <a:xfrm>
            <a:off x="2710946" y="152407"/>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Marées</a:t>
            </a:r>
          </a:p>
        </p:txBody>
      </p:sp>
    </p:spTree>
    <p:extLst>
      <p:ext uri="{BB962C8B-B14F-4D97-AF65-F5344CB8AC3E}">
        <p14:creationId xmlns:p14="http://schemas.microsoft.com/office/powerpoint/2010/main" val="62596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79A78C3A-CCD7-4ED5-BF2C-FF4BAD188583}"/>
              </a:ext>
            </a:extLst>
          </p:cNvPr>
          <p:cNvSpPr/>
          <p:nvPr/>
        </p:nvSpPr>
        <p:spPr>
          <a:xfrm>
            <a:off x="1391478" y="1139687"/>
            <a:ext cx="9886122" cy="458525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Conception et codage des composants front-end</a:t>
            </a:r>
          </a:p>
        </p:txBody>
      </p:sp>
    </p:spTree>
    <p:extLst>
      <p:ext uri="{BB962C8B-B14F-4D97-AF65-F5344CB8AC3E}">
        <p14:creationId xmlns:p14="http://schemas.microsoft.com/office/powerpoint/2010/main" val="193338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C22618-36CD-4A47-825B-18E6A52E6C00}"/>
              </a:ext>
            </a:extLst>
          </p:cNvPr>
          <p:cNvSpPr/>
          <p:nvPr/>
        </p:nvSpPr>
        <p:spPr>
          <a:xfrm>
            <a:off x="3048000" y="2286347"/>
            <a:ext cx="6096000" cy="2285306"/>
          </a:xfrm>
          <a:prstGeom prst="rect">
            <a:avLst/>
          </a:prstGeom>
        </p:spPr>
        <p:txBody>
          <a:bodyPr>
            <a:spAutoFit/>
          </a:bodyPr>
          <a:lstStyle/>
          <a:p>
            <a:pPr algn="ctr">
              <a:lnSpc>
                <a:spcPct val="107000"/>
              </a:lnSpc>
              <a:spcAft>
                <a:spcPts val="800"/>
              </a:spcAft>
            </a:pPr>
            <a:r>
              <a:rPr lang="fr-FR" sz="40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VIII- Présentation du jeu d’essai :</a:t>
            </a:r>
            <a:endParaRPr lang="fr-FR" sz="4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2800" dirty="0"/>
          </a:p>
        </p:txBody>
      </p:sp>
    </p:spTree>
    <p:extLst>
      <p:ext uri="{BB962C8B-B14F-4D97-AF65-F5344CB8AC3E}">
        <p14:creationId xmlns:p14="http://schemas.microsoft.com/office/powerpoint/2010/main" val="1812984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408CD-FFF7-475F-9895-25E3E4EC2A4D}"/>
              </a:ext>
            </a:extLst>
          </p:cNvPr>
          <p:cNvSpPr/>
          <p:nvPr/>
        </p:nvSpPr>
        <p:spPr>
          <a:xfrm>
            <a:off x="2339651" y="3131034"/>
            <a:ext cx="7512698" cy="595932"/>
          </a:xfrm>
          <a:prstGeom prst="rect">
            <a:avLst/>
          </a:prstGeom>
        </p:spPr>
        <p:txBody>
          <a:bodyPr wrap="none">
            <a:spAutoFit/>
          </a:bodyPr>
          <a:lstStyle/>
          <a:p>
            <a:pPr marL="342900" lvl="0" indent="-342900" algn="just">
              <a:lnSpc>
                <a:spcPct val="107000"/>
              </a:lnSpc>
              <a:spcAft>
                <a:spcPts val="800"/>
              </a:spcAft>
              <a:buFont typeface="+mj-lt"/>
              <a:buAutoNum type="arabicPeriod"/>
            </a:pPr>
            <a:r>
              <a:rPr lang="fr-FR" sz="32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Ajouter un bateau à l’utilisateur : CREATE</a:t>
            </a:r>
            <a:endParaRPr lang="fr-FR"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3058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C1DD50D-4046-47EF-B914-E6C900EAC8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70121" y="1201025"/>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97FA6BE3-D9CB-4949-9804-A46A11AD850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43195" y="1201025"/>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Rectangle 3">
            <a:extLst>
              <a:ext uri="{FF2B5EF4-FFF2-40B4-BE49-F238E27FC236}">
                <a16:creationId xmlns:a16="http://schemas.microsoft.com/office/drawing/2014/main" id="{CCA37CF2-FD16-4114-BD92-F44A4D712AAB}"/>
              </a:ext>
            </a:extLst>
          </p:cNvPr>
          <p:cNvSpPr/>
          <p:nvPr/>
        </p:nvSpPr>
        <p:spPr>
          <a:xfrm>
            <a:off x="4707101" y="2068677"/>
            <a:ext cx="3011402"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en entrée</a:t>
            </a:r>
            <a:endParaRPr lang="fr-FR" sz="2800" dirty="0"/>
          </a:p>
        </p:txBody>
      </p:sp>
    </p:spTree>
    <p:extLst>
      <p:ext uri="{BB962C8B-B14F-4D97-AF65-F5344CB8AC3E}">
        <p14:creationId xmlns:p14="http://schemas.microsoft.com/office/powerpoint/2010/main" val="298995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D47EF8-D856-4532-BD76-A050924F6039}"/>
              </a:ext>
            </a:extLst>
          </p:cNvPr>
          <p:cNvSpPr/>
          <p:nvPr/>
        </p:nvSpPr>
        <p:spPr>
          <a:xfrm>
            <a:off x="914401" y="1611900"/>
            <a:ext cx="6096000" cy="3634200"/>
          </a:xfrm>
          <a:prstGeom prst="rect">
            <a:avLst/>
          </a:prstGeom>
        </p:spPr>
        <p:txBody>
          <a:bodyPr>
            <a:spAutoFit/>
          </a:bodyPr>
          <a:lstStyle/>
          <a:p>
            <a:pPr>
              <a:lnSpc>
                <a:spcPct val="107000"/>
              </a:lnSpc>
              <a:spcAft>
                <a:spcPts val="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attendues:</a:t>
            </a: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est bien ajouté, un message s’affiche pour confirmer l’ajout, et l’utilisateur peut voir tous ses bateaux.</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Si un champ n’est pas rempli comme attendu dans les tables, alors c’est un message d’erreur qui s’affiche.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FCCFB439-C632-4329-80A0-EC3B91736379}"/>
              </a:ext>
            </a:extLst>
          </p:cNvPr>
          <p:cNvPicPr/>
          <p:nvPr/>
        </p:nvPicPr>
        <p:blipFill>
          <a:blip r:embed="rId2"/>
          <a:stretch>
            <a:fillRect/>
          </a:stretch>
        </p:blipFill>
        <p:spPr>
          <a:xfrm>
            <a:off x="7437391"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862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B5586-E159-4898-B872-964CC27F0A1E}"/>
              </a:ext>
            </a:extLst>
          </p:cNvPr>
          <p:cNvSpPr/>
          <p:nvPr/>
        </p:nvSpPr>
        <p:spPr>
          <a:xfrm>
            <a:off x="3048000" y="2899079"/>
            <a:ext cx="6096000" cy="1059842"/>
          </a:xfrm>
          <a:prstGeom prst="rect">
            <a:avLst/>
          </a:prstGeom>
        </p:spPr>
        <p:txBody>
          <a:bodyPr>
            <a:spAutoFit/>
          </a:bodyPr>
          <a:lstStyle/>
          <a:p>
            <a:pPr lvl="0" algn="just">
              <a:lnSpc>
                <a:spcPct val="107000"/>
              </a:lnSpc>
              <a:spcAft>
                <a:spcPts val="0"/>
              </a:spcAft>
            </a:pPr>
            <a:r>
              <a:rPr lang="fr-FR" sz="32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2.Modifier un bateau: UPDATE</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678815"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10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37585F2-7C6E-4E24-B489-64529845A5C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9672"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EBCFB806-ADB8-4FBE-AD73-2695FF353C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294732"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Rectangle 3">
            <a:extLst>
              <a:ext uri="{FF2B5EF4-FFF2-40B4-BE49-F238E27FC236}">
                <a16:creationId xmlns:a16="http://schemas.microsoft.com/office/drawing/2014/main" id="{DBBD2C24-C0B6-445F-BEF4-9CA44FDCC1C3}"/>
              </a:ext>
            </a:extLst>
          </p:cNvPr>
          <p:cNvSpPr/>
          <p:nvPr/>
        </p:nvSpPr>
        <p:spPr>
          <a:xfrm>
            <a:off x="3987366" y="1680229"/>
            <a:ext cx="3011402"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en entrée</a:t>
            </a:r>
            <a:endParaRPr lang="fr-FR" sz="2800" dirty="0"/>
          </a:p>
        </p:txBody>
      </p:sp>
    </p:spTree>
    <p:extLst>
      <p:ext uri="{BB962C8B-B14F-4D97-AF65-F5344CB8AC3E}">
        <p14:creationId xmlns:p14="http://schemas.microsoft.com/office/powerpoint/2010/main" val="2526361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10B97-1742-4756-A7A7-9DE98A30FEB9}"/>
              </a:ext>
            </a:extLst>
          </p:cNvPr>
          <p:cNvSpPr/>
          <p:nvPr/>
        </p:nvSpPr>
        <p:spPr>
          <a:xfrm>
            <a:off x="725905" y="1958692"/>
            <a:ext cx="6096000" cy="3241272"/>
          </a:xfrm>
          <a:prstGeom prst="rect">
            <a:avLst/>
          </a:prstGeom>
        </p:spPr>
        <p:txBody>
          <a:bodyPr>
            <a:spAutoFit/>
          </a:bodyPr>
          <a:lstStyle/>
          <a:p>
            <a:pPr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attendues:</a:t>
            </a: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p>
          <a:p>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Ybiscus est modifié en Ybiscus-second, un message de confirmation s’affiche et l’utilisateur peut à nouveau voir tous ses bateaux, et les différents détails les concernant (grâce à un scroll pour la version téléphone).</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430B9972-BAF0-4F53-A8D6-4F676108DB3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992564" y="955039"/>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24081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C4225BB-01C6-44C3-9F41-1556DF4354E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71599" y="914400"/>
            <a:ext cx="9187543" cy="4767943"/>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73330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7C9DDD-AA68-4ACB-9AD7-F12EC13FCA71}"/>
              </a:ext>
            </a:extLst>
          </p:cNvPr>
          <p:cNvSpPr/>
          <p:nvPr/>
        </p:nvSpPr>
        <p:spPr>
          <a:xfrm>
            <a:off x="3977375" y="2905780"/>
            <a:ext cx="4237250"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3.Afficher un bateau :READ</a:t>
            </a:r>
            <a:endParaRPr lang="fr-FR" sz="2800" dirty="0"/>
          </a:p>
        </p:txBody>
      </p:sp>
    </p:spTree>
    <p:extLst>
      <p:ext uri="{BB962C8B-B14F-4D97-AF65-F5344CB8AC3E}">
        <p14:creationId xmlns:p14="http://schemas.microsoft.com/office/powerpoint/2010/main" val="261932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50E89-9A56-4481-B4FB-F50E10F846AD}"/>
              </a:ext>
            </a:extLst>
          </p:cNvPr>
          <p:cNvSpPr/>
          <p:nvPr/>
        </p:nvSpPr>
        <p:spPr>
          <a:xfrm>
            <a:off x="3048000" y="698186"/>
            <a:ext cx="6096000" cy="1454950"/>
          </a:xfrm>
          <a:prstGeom prst="rect">
            <a:avLst/>
          </a:prstGeom>
        </p:spPr>
        <p:txBody>
          <a:bodyPr>
            <a:spAutoFit/>
          </a:bodyPr>
          <a:lstStyle/>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La totalité des bateaux de l’utilisateur s’affichent, avec tous les détails les concernant.</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9126A212-8790-440B-85AA-CB0FF3F7A7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6400" y="2370850"/>
            <a:ext cx="8839199" cy="4204121"/>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246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832929F2-D073-4E7C-9FD8-4C909BDE1C79}"/>
              </a:ext>
            </a:extLst>
          </p:cNvPr>
          <p:cNvSpPr/>
          <p:nvPr/>
        </p:nvSpPr>
        <p:spPr>
          <a:xfrm>
            <a:off x="3026229" y="73229"/>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Page d’accueil</a:t>
            </a:r>
          </a:p>
        </p:txBody>
      </p:sp>
      <p:pic>
        <p:nvPicPr>
          <p:cNvPr id="3" name="Image 2">
            <a:extLst>
              <a:ext uri="{FF2B5EF4-FFF2-40B4-BE49-F238E27FC236}">
                <a16:creationId xmlns:a16="http://schemas.microsoft.com/office/drawing/2014/main" id="{80FB2095-9BFB-4074-9AE8-25053DE410A3}"/>
              </a:ext>
            </a:extLst>
          </p:cNvPr>
          <p:cNvPicPr>
            <a:picLocks noChangeAspect="1"/>
          </p:cNvPicPr>
          <p:nvPr/>
        </p:nvPicPr>
        <p:blipFill>
          <a:blip r:embed="rId2"/>
          <a:stretch>
            <a:fillRect/>
          </a:stretch>
        </p:blipFill>
        <p:spPr>
          <a:xfrm>
            <a:off x="224697" y="1741714"/>
            <a:ext cx="8151584" cy="465117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B875028F-2418-4244-9C43-432C37ACD9A5}"/>
              </a:ext>
            </a:extLst>
          </p:cNvPr>
          <p:cNvPicPr>
            <a:picLocks noChangeAspect="1"/>
          </p:cNvPicPr>
          <p:nvPr/>
        </p:nvPicPr>
        <p:blipFill>
          <a:blip r:embed="rId3"/>
          <a:stretch>
            <a:fillRect/>
          </a:stretch>
        </p:blipFill>
        <p:spPr>
          <a:xfrm>
            <a:off x="9165771" y="1444608"/>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6717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917DA5-25A0-4330-86CE-018FFA78EA48}"/>
              </a:ext>
            </a:extLst>
          </p:cNvPr>
          <p:cNvSpPr/>
          <p:nvPr/>
        </p:nvSpPr>
        <p:spPr>
          <a:xfrm>
            <a:off x="2795160" y="2721114"/>
            <a:ext cx="6601679" cy="707886"/>
          </a:xfrm>
          <a:prstGeom prst="rect">
            <a:avLst/>
          </a:prstGeom>
        </p:spPr>
        <p:txBody>
          <a:bodyPr wrap="none">
            <a:spAutoFit/>
          </a:bodyPr>
          <a:lstStyle/>
          <a:p>
            <a:r>
              <a:rPr lang="fr-FR" sz="40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Supprimer un bateau : DELETE</a:t>
            </a:r>
            <a:endParaRPr lang="fr-FR" sz="4000" dirty="0"/>
          </a:p>
        </p:txBody>
      </p:sp>
    </p:spTree>
    <p:extLst>
      <p:ext uri="{BB962C8B-B14F-4D97-AF65-F5344CB8AC3E}">
        <p14:creationId xmlns:p14="http://schemas.microsoft.com/office/powerpoint/2010/main" val="58020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687F3-9EC0-4104-998B-0410C5208B8F}"/>
              </a:ext>
            </a:extLst>
          </p:cNvPr>
          <p:cNvSpPr/>
          <p:nvPr/>
        </p:nvSpPr>
        <p:spPr>
          <a:xfrm>
            <a:off x="3048000" y="371615"/>
            <a:ext cx="6096000" cy="1454950"/>
          </a:xfrm>
          <a:prstGeom prst="rect">
            <a:avLst/>
          </a:prstGeom>
        </p:spPr>
        <p:txBody>
          <a:bodyPr>
            <a:spAutoFit/>
          </a:bodyPr>
          <a:lstStyle/>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 ybiscus-second »  a été supprimé, un message s’affiche pour confirmer la suppression.</a:t>
            </a:r>
            <a:r>
              <a:rPr lang="fr-FR" sz="2800" dirty="0">
                <a:latin typeface="Calibri" panose="020F0502020204030204" pitchFamily="34" charset="0"/>
                <a:ea typeface="Calibri" panose="020F0502020204030204" pitchFamily="34" charset="0"/>
                <a:cs typeface="Times New Roman" panose="02020603050405020304" pitchFamily="18" charset="0"/>
              </a:rPr>
              <a:t>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99E01461-2511-4AAF-B659-97D4EBEC4866}"/>
              </a:ext>
            </a:extLst>
          </p:cNvPr>
          <p:cNvPicPr/>
          <p:nvPr/>
        </p:nvPicPr>
        <p:blipFill>
          <a:blip r:embed="rId2"/>
          <a:stretch>
            <a:fillRect/>
          </a:stretch>
        </p:blipFill>
        <p:spPr>
          <a:xfrm>
            <a:off x="1654629" y="1935420"/>
            <a:ext cx="8425542" cy="46598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4692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A4173E3B-219F-4716-BD36-8BC992C6D656}"/>
              </a:ext>
            </a:extLst>
          </p:cNvPr>
          <p:cNvSpPr/>
          <p:nvPr/>
        </p:nvSpPr>
        <p:spPr>
          <a:xfrm>
            <a:off x="1391478" y="1139687"/>
            <a:ext cx="9886122" cy="458525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Conception et codage des composants back-end</a:t>
            </a:r>
          </a:p>
        </p:txBody>
      </p:sp>
    </p:spTree>
    <p:extLst>
      <p:ext uri="{BB962C8B-B14F-4D97-AF65-F5344CB8AC3E}">
        <p14:creationId xmlns:p14="http://schemas.microsoft.com/office/powerpoint/2010/main" val="3910857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2597F-2BF9-4FEC-8DCC-94A6AC21270C}"/>
              </a:ext>
            </a:extLst>
          </p:cNvPr>
          <p:cNvSpPr/>
          <p:nvPr/>
        </p:nvSpPr>
        <p:spPr>
          <a:xfrm>
            <a:off x="0" y="674528"/>
            <a:ext cx="12192000" cy="5962401"/>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J’ai crée un nouveau projet Laravel que j’ai nommé du nom de mon application</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composer create-project --prefer-dist laravel/laravel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cd bidiboatapp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code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puis une base de donnée nommée Bidiboatapp dans MySQL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J’ai créé des tables dans Laravel (boats, ports, owners, services… et toutes celles nécéssaires à mon application)avec l’outil artisan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make :auth</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(pour l’authentification des users)</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make: migration create_boats_table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Dans le dossier .env de Laravel je connecte ma database avec mon appli en local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DB_CONNECTION=mysql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DB_HOST=127.0.0.1</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DB_PORT=3306</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DB_DATABASE=bidiboatapp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DB_USERNAME=root</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DB_PASSWORD=</a:t>
            </a:r>
            <a:endParaRPr lang="fr-FR"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Bulle narrative : rectangle à coins arrondis 3">
            <a:extLst>
              <a:ext uri="{FF2B5EF4-FFF2-40B4-BE49-F238E27FC236}">
                <a16:creationId xmlns:a16="http://schemas.microsoft.com/office/drawing/2014/main" id="{783B5B60-DEF6-4A65-A21D-FAE801069D9F}"/>
              </a:ext>
            </a:extLst>
          </p:cNvPr>
          <p:cNvSpPr/>
          <p:nvPr/>
        </p:nvSpPr>
        <p:spPr>
          <a:xfrm>
            <a:off x="8842843" y="3755496"/>
            <a:ext cx="3137121" cy="471947"/>
          </a:xfrm>
          <a:prstGeom prst="wedgeRoundRectCallout">
            <a:avLst>
              <a:gd name="adj1" fmla="val -156157"/>
              <a:gd name="adj2" fmla="val -208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des tables</a:t>
            </a:r>
          </a:p>
        </p:txBody>
      </p:sp>
      <p:sp>
        <p:nvSpPr>
          <p:cNvPr id="5" name="Bulle narrative : rectangle à coins arrondis 4">
            <a:extLst>
              <a:ext uri="{FF2B5EF4-FFF2-40B4-BE49-F238E27FC236}">
                <a16:creationId xmlns:a16="http://schemas.microsoft.com/office/drawing/2014/main" id="{F4F88AF4-3FC2-44A3-A3EA-6F27FCB75735}"/>
              </a:ext>
            </a:extLst>
          </p:cNvPr>
          <p:cNvSpPr/>
          <p:nvPr/>
        </p:nvSpPr>
        <p:spPr>
          <a:xfrm>
            <a:off x="8842843" y="3102504"/>
            <a:ext cx="3137121" cy="471947"/>
          </a:xfrm>
          <a:prstGeom prst="wedgeRoundRectCallout">
            <a:avLst>
              <a:gd name="adj1" fmla="val -136302"/>
              <a:gd name="adj2" fmla="val 269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authentification</a:t>
            </a:r>
          </a:p>
        </p:txBody>
      </p:sp>
      <p:sp>
        <p:nvSpPr>
          <p:cNvPr id="6" name="Bulle narrative : rectangle à coins arrondis 5">
            <a:extLst>
              <a:ext uri="{FF2B5EF4-FFF2-40B4-BE49-F238E27FC236}">
                <a16:creationId xmlns:a16="http://schemas.microsoft.com/office/drawing/2014/main" id="{0042B5C6-FEAE-41C3-8FC0-1F2008F11E4E}"/>
              </a:ext>
            </a:extLst>
          </p:cNvPr>
          <p:cNvSpPr/>
          <p:nvPr/>
        </p:nvSpPr>
        <p:spPr>
          <a:xfrm>
            <a:off x="8842842" y="1180596"/>
            <a:ext cx="3137121" cy="471947"/>
          </a:xfrm>
          <a:prstGeom prst="wedgeRoundRectCallout">
            <a:avLst>
              <a:gd name="adj1" fmla="val -150665"/>
              <a:gd name="adj2" fmla="val -208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du projet</a:t>
            </a:r>
          </a:p>
        </p:txBody>
      </p:sp>
      <p:sp>
        <p:nvSpPr>
          <p:cNvPr id="8" name="Bulle narrative : rectangle à coins arrondis 7">
            <a:extLst>
              <a:ext uri="{FF2B5EF4-FFF2-40B4-BE49-F238E27FC236}">
                <a16:creationId xmlns:a16="http://schemas.microsoft.com/office/drawing/2014/main" id="{215C84B9-CBD0-4B4F-91DD-1FDF58EC7364}"/>
              </a:ext>
            </a:extLst>
          </p:cNvPr>
          <p:cNvSpPr/>
          <p:nvPr/>
        </p:nvSpPr>
        <p:spPr>
          <a:xfrm>
            <a:off x="8842841" y="4702248"/>
            <a:ext cx="3137121" cy="471947"/>
          </a:xfrm>
          <a:prstGeom prst="wedgeRoundRectCallout">
            <a:avLst>
              <a:gd name="adj1" fmla="val -231772"/>
              <a:gd name="adj2" fmla="val -180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Connexion à la BDD</a:t>
            </a:r>
          </a:p>
        </p:txBody>
      </p:sp>
    </p:spTree>
    <p:extLst>
      <p:ext uri="{BB962C8B-B14F-4D97-AF65-F5344CB8AC3E}">
        <p14:creationId xmlns:p14="http://schemas.microsoft.com/office/powerpoint/2010/main" val="2980031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639A18-B6D0-42E1-BB8F-15398CB6696D}"/>
              </a:ext>
            </a:extLst>
          </p:cNvPr>
          <p:cNvSpPr/>
          <p:nvPr/>
        </p:nvSpPr>
        <p:spPr>
          <a:xfrm>
            <a:off x="0" y="374959"/>
            <a:ext cx="12192000" cy="5325304"/>
          </a:xfrm>
          <a:prstGeom prst="rect">
            <a:avLst/>
          </a:prstGeom>
        </p:spPr>
        <p:txBody>
          <a:bodyPr wrap="square">
            <a:sp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Je migre ensuite toutes mes tables avec l’outil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:migrate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Je peux déjà à ce stade me connecter en local sur mon application avec la commande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serve </a:t>
            </a: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sur mon terminal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puis  je créé un model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makemodel Boat -m</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Dans Laravel, le nom du modèle doit être au singulier et le nom de la migration au pluriel, ainsi le nom de la table est automatiquement trouvé.</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fonction UP sert à créer ou mettre à jour des tables, colonnes et index.</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méthode DOWN inverse le UP.</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Bulle narrative : rectangle à coins arrondis 3">
            <a:extLst>
              <a:ext uri="{FF2B5EF4-FFF2-40B4-BE49-F238E27FC236}">
                <a16:creationId xmlns:a16="http://schemas.microsoft.com/office/drawing/2014/main" id="{7639549B-8AD8-44D9-8A77-34C664CE8FC1}"/>
              </a:ext>
            </a:extLst>
          </p:cNvPr>
          <p:cNvSpPr/>
          <p:nvPr/>
        </p:nvSpPr>
        <p:spPr>
          <a:xfrm>
            <a:off x="8736826" y="2615790"/>
            <a:ext cx="3137121"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connexion</a:t>
            </a:r>
          </a:p>
        </p:txBody>
      </p:sp>
      <p:sp>
        <p:nvSpPr>
          <p:cNvPr id="5" name="Bulle narrative : rectangle à coins arrondis 4">
            <a:extLst>
              <a:ext uri="{FF2B5EF4-FFF2-40B4-BE49-F238E27FC236}">
                <a16:creationId xmlns:a16="http://schemas.microsoft.com/office/drawing/2014/main" id="{112EC5DF-275D-43C0-A426-9A5CC199EED7}"/>
              </a:ext>
            </a:extLst>
          </p:cNvPr>
          <p:cNvSpPr/>
          <p:nvPr/>
        </p:nvSpPr>
        <p:spPr>
          <a:xfrm>
            <a:off x="8736826" y="960095"/>
            <a:ext cx="3137121" cy="471947"/>
          </a:xfrm>
          <a:prstGeom prst="wedgeRoundRectCallout">
            <a:avLst>
              <a:gd name="adj1" fmla="val -255850"/>
              <a:gd name="adj2" fmla="val 241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Migration des tables</a:t>
            </a:r>
          </a:p>
        </p:txBody>
      </p:sp>
      <p:sp>
        <p:nvSpPr>
          <p:cNvPr id="6" name="Bulle narrative : rectangle à coins arrondis 5">
            <a:extLst>
              <a:ext uri="{FF2B5EF4-FFF2-40B4-BE49-F238E27FC236}">
                <a16:creationId xmlns:a16="http://schemas.microsoft.com/office/drawing/2014/main" id="{3EE576DD-6331-481B-955D-AD0D26F450CC}"/>
              </a:ext>
            </a:extLst>
          </p:cNvPr>
          <p:cNvSpPr/>
          <p:nvPr/>
        </p:nvSpPr>
        <p:spPr>
          <a:xfrm>
            <a:off x="8736826" y="3534290"/>
            <a:ext cx="3137121"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du modèle</a:t>
            </a:r>
          </a:p>
        </p:txBody>
      </p:sp>
    </p:spTree>
    <p:extLst>
      <p:ext uri="{BB962C8B-B14F-4D97-AF65-F5344CB8AC3E}">
        <p14:creationId xmlns:p14="http://schemas.microsoft.com/office/powerpoint/2010/main" val="3929874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DD30-C380-4B24-8226-F83A50255537}"/>
              </a:ext>
            </a:extLst>
          </p:cNvPr>
          <p:cNvSpPr/>
          <p:nvPr/>
        </p:nvSpPr>
        <p:spPr>
          <a:xfrm>
            <a:off x="0" y="319302"/>
            <a:ext cx="12192000" cy="6219395"/>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CreateBoatsTable extends Migration</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Run the migrations.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void</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up()</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Schema::create('boats', function (Blueprint $table)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$table-&gt;increments('id’);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$table-&gt;timestamps();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$table-&gt;string('boatname')-&gt;nullable();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$table-&gt;string('size')-&gt;nullable();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$table-&gt;string('width')-&gt;nullable();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$table-&gt;string('keel')-&gt;nullable();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$table-&gt;string('owners_name')-&gt;nullable();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$table-&gt;string('owners_firstname')-&gt;nullable();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$table-&gt;integer('user_id')-&gt;unsigned()-&gt;nullable();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$table-&gt;foreign('user_id')-&gt;references('id')-&gt;on('users')-&gt;</a:t>
            </a:r>
            <a:r>
              <a:rPr lang="en-US" sz="2000" dirty="0" err="1">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onDelete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('cascade');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Bulle narrative : rectangle à coins arrondis 2">
            <a:extLst>
              <a:ext uri="{FF2B5EF4-FFF2-40B4-BE49-F238E27FC236}">
                <a16:creationId xmlns:a16="http://schemas.microsoft.com/office/drawing/2014/main" id="{69C41E9F-29DE-4514-BFA3-DD1BC4C1D7C0}"/>
              </a:ext>
            </a:extLst>
          </p:cNvPr>
          <p:cNvSpPr/>
          <p:nvPr/>
        </p:nvSpPr>
        <p:spPr>
          <a:xfrm>
            <a:off x="9770496" y="2576034"/>
            <a:ext cx="2169713"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de ma table boat</a:t>
            </a:r>
          </a:p>
        </p:txBody>
      </p:sp>
    </p:spTree>
    <p:extLst>
      <p:ext uri="{BB962C8B-B14F-4D97-AF65-F5344CB8AC3E}">
        <p14:creationId xmlns:p14="http://schemas.microsoft.com/office/powerpoint/2010/main" val="3321086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3150D-627C-4D71-A444-D881AEC7F2DB}"/>
              </a:ext>
            </a:extLst>
          </p:cNvPr>
          <p:cNvSpPr/>
          <p:nvPr/>
        </p:nvSpPr>
        <p:spPr>
          <a:xfrm>
            <a:off x="0" y="1026194"/>
            <a:ext cx="12192000" cy="5523756"/>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Ensuite j’ai rempli </a:t>
            </a:r>
            <a:r>
              <a:rPr lang="fr-FR" sz="2000" dirty="0">
                <a:solidFill>
                  <a:srgbClr val="FF0000"/>
                </a:solidFill>
                <a:latin typeface="Calibri" panose="020F0502020204030204" pitchFamily="34" charset="0"/>
                <a:ea typeface="Calibri" panose="020F0502020204030204" pitchFamily="34" charset="0"/>
                <a:cs typeface="Calibri" panose="020F0502020204030204" pitchFamily="34" charset="0"/>
              </a:rPr>
              <a:t>mon modèle </a:t>
            </a: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avec les champs que je veux que l’utilisateur ait à remplir dans son formulaire de requête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&lt;?php</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namespace App;</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 Illuminate\Database\Eloquent\Model;</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Boat extends Model</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protected $table ='boats’;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protected $fillable = ['boatname', 'size', 'width', 'keel', 'owners_name','owners_firstname', 'user_id'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users(){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$this-&gt;belongsTo('App\User');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reservations(){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$this-&gt;belongsTo('App\Reservation');</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owners(){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$this-&gt;belongsToMany('App\Owner');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1200"/>
              </a:spcAft>
            </a:pPr>
            <a:r>
              <a:rPr lang="fr-FR" sz="1400" dirty="0">
                <a:solidFill>
                  <a:schemeClr val="accent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8524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9B4788-852A-435C-A121-C7D55A4EE289}"/>
              </a:ext>
            </a:extLst>
          </p:cNvPr>
          <p:cNvSpPr>
            <a:spLocks noChangeArrowheads="1"/>
          </p:cNvSpPr>
          <p:nvPr/>
        </p:nvSpPr>
        <p:spPr bwMode="auto">
          <a:xfrm>
            <a:off x="0" y="1405369"/>
            <a:ext cx="11118574" cy="404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0" i="0" u="none" strike="noStrike" cap="none" normalizeH="0" baseline="0" dirty="0">
                <a:ln>
                  <a:noFill/>
                </a:ln>
                <a:solidFill>
                  <a:srgbClr val="1F3864"/>
                </a:solidFill>
                <a:effectLst/>
                <a:latin typeface="Calibri" panose="020F0502020204030204" pitchFamily="34" charset="0"/>
                <a:ea typeface="Calibri" panose="020F0502020204030204" pitchFamily="34" charset="0"/>
                <a:cs typeface="Calibri" panose="020F0502020204030204" pitchFamily="34" charset="0"/>
              </a:rPr>
              <a:t>Je créé ensuite le controller</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php artisan make:controller BoatController –resource</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0" i="0" u="none" strike="noStrike" cap="none" normalizeH="0" baseline="0" dirty="0">
                <a:ln>
                  <a:noFill/>
                </a:ln>
                <a:solidFill>
                  <a:srgbClr val="1F3864"/>
                </a:solidFill>
                <a:effectLst/>
                <a:latin typeface="Calibri" panose="020F0502020204030204" pitchFamily="34" charset="0"/>
                <a:ea typeface="Calibri" panose="020F0502020204030204" pitchFamily="34" charset="0"/>
                <a:cs typeface="Calibri" panose="020F0502020204030204" pitchFamily="34" charset="0"/>
              </a:rPr>
              <a:t>Resource permet de créer 7 méthodes dans le boatController</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INDEX (utilisé pour lister les bateaux)</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CREATE (va permettre de créer des bateaux)</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STORE (crée un bateau dans la BDD.)</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SHOW (Affiche)</a:t>
            </a:r>
            <a:endParaRPr kumimoji="0" lang="fr-FR" altLang="fr-FR"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EDIT (</a:t>
            </a: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montrera un formulaire pour éditer un bateau. Le formulaire sera rempli avec les données</a:t>
            </a:r>
          </a:p>
          <a:p>
            <a:pPr marL="0" marR="0" lvl="0" indent="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du bateau existant</a:t>
            </a:r>
            <a:r>
              <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UPDATE (Sert à mettre à jour les données du bateau dans la BDD)</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DESTROY (Supprime un bateau)</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234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51A040-E41A-449D-8DA7-073B159A6FFF}"/>
              </a:ext>
            </a:extLst>
          </p:cNvPr>
          <p:cNvSpPr/>
          <p:nvPr/>
        </p:nvSpPr>
        <p:spPr>
          <a:xfrm>
            <a:off x="0" y="1362921"/>
            <a:ext cx="12192000" cy="4132157"/>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Il reste à créer la route dans web.php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Route::resource('boats', 'BoatController');</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Je crée également mes views correspondantes(create.php, index.php et edit.php) en ajoutant mon template de base(qui se trouve dans App.bade) pour garder la même structure de présentation de mes pages avec :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@extends('layout') , @yield  et @section('content')</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@section définit une section de contenu</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@yield est utilisé pour afficher le contenu d’une section donnée.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Pour créer une vue enfant , on utilise </a:t>
            </a:r>
            <a:r>
              <a:rPr lang="fr-FR" sz="2000" b="1" dirty="0">
                <a:latin typeface="Calibri" panose="020F0502020204030204" pitchFamily="34" charset="0"/>
                <a:ea typeface="Times New Roman" panose="02020603050405020304" pitchFamily="18" charset="0"/>
                <a:cs typeface="Calibri" panose="020F0502020204030204" pitchFamily="34" charset="0"/>
              </a:rPr>
              <a:t>@extends</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624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6CD758-A8E1-40D1-B9CF-C30B711B8A59}"/>
              </a:ext>
            </a:extLst>
          </p:cNvPr>
          <p:cNvSpPr/>
          <p:nvPr/>
        </p:nvSpPr>
        <p:spPr>
          <a:xfrm>
            <a:off x="0" y="1606752"/>
            <a:ext cx="12192000" cy="4057842"/>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BoatController extends Controller</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Display a listing of the resource.</a:t>
            </a:r>
            <a:endPar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index()</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$boats = Boat::where('user_id', $user_id)-&gt;get();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view('index', compact('boats','users'));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Bulle narrative : rectangle à coins arrondis 2">
            <a:extLst>
              <a:ext uri="{FF2B5EF4-FFF2-40B4-BE49-F238E27FC236}">
                <a16:creationId xmlns:a16="http://schemas.microsoft.com/office/drawing/2014/main" id="{7B585455-E0F2-49B0-8A6F-FBEE497BA45B}"/>
              </a:ext>
            </a:extLst>
          </p:cNvPr>
          <p:cNvSpPr/>
          <p:nvPr/>
        </p:nvSpPr>
        <p:spPr>
          <a:xfrm>
            <a:off x="7129671" y="1845318"/>
            <a:ext cx="4784034" cy="2300767"/>
          </a:xfrm>
          <a:prstGeom prst="wedgeRoundRectCallout">
            <a:avLst>
              <a:gd name="adj1" fmla="val -105858"/>
              <a:gd name="adj2" fmla="val 411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Dans mon BoatController je fais en sorte que l’utilisateur connecté puisse être associé à ses bateaux</a:t>
            </a:r>
          </a:p>
        </p:txBody>
      </p:sp>
    </p:spTree>
    <p:extLst>
      <p:ext uri="{BB962C8B-B14F-4D97-AF65-F5344CB8AC3E}">
        <p14:creationId xmlns:p14="http://schemas.microsoft.com/office/powerpoint/2010/main" val="287113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2FE84A9F-4261-4206-A17B-98F0CB3D4E00}"/>
              </a:ext>
            </a:extLst>
          </p:cNvPr>
          <p:cNvSpPr/>
          <p:nvPr/>
        </p:nvSpPr>
        <p:spPr>
          <a:xfrm>
            <a:off x="3271758" y="69001"/>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Créer un compte</a:t>
            </a:r>
          </a:p>
        </p:txBody>
      </p:sp>
      <p:pic>
        <p:nvPicPr>
          <p:cNvPr id="3" name="Image 2">
            <a:extLst>
              <a:ext uri="{FF2B5EF4-FFF2-40B4-BE49-F238E27FC236}">
                <a16:creationId xmlns:a16="http://schemas.microsoft.com/office/drawing/2014/main" id="{9BC8D4A4-3489-4DF9-B83A-03409348DE9B}"/>
              </a:ext>
            </a:extLst>
          </p:cNvPr>
          <p:cNvPicPr>
            <a:picLocks noChangeAspect="1"/>
          </p:cNvPicPr>
          <p:nvPr/>
        </p:nvPicPr>
        <p:blipFill>
          <a:blip r:embed="rId2"/>
          <a:stretch>
            <a:fillRect/>
          </a:stretch>
        </p:blipFill>
        <p:spPr>
          <a:xfrm>
            <a:off x="279242" y="1685173"/>
            <a:ext cx="7937106" cy="479166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3CAA2B02-DC34-40A1-857B-5F585F076A54}"/>
              </a:ext>
            </a:extLst>
          </p:cNvPr>
          <p:cNvPicPr>
            <a:picLocks noChangeAspect="1"/>
          </p:cNvPicPr>
          <p:nvPr/>
        </p:nvPicPr>
        <p:blipFill>
          <a:blip r:embed="rId3"/>
          <a:stretch>
            <a:fillRect/>
          </a:stretch>
        </p:blipFill>
        <p:spPr>
          <a:xfrm>
            <a:off x="9159729" y="1606861"/>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79283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4C1AD3-A405-4BC1-98FD-D5CE89D2A788}"/>
              </a:ext>
            </a:extLst>
          </p:cNvPr>
          <p:cNvSpPr/>
          <p:nvPr/>
        </p:nvSpPr>
        <p:spPr>
          <a:xfrm>
            <a:off x="0" y="1699199"/>
            <a:ext cx="12192000" cy="3459601"/>
          </a:xfrm>
          <a:prstGeom prst="rect">
            <a:avLst/>
          </a:prstGeom>
        </p:spPr>
        <p:txBody>
          <a:bodyPr wrap="square">
            <a:spAutoFit/>
          </a:bodyPr>
          <a:lstStyle/>
          <a:p>
            <a:pPr>
              <a:lnSpc>
                <a:spcPct val="107000"/>
              </a:lnSpc>
              <a:spcAft>
                <a:spcPts val="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ma page CREATE j’ai mis tous les champs nécéssaires à la création d’un bateau. Je mets  une méthode POST vers la route boats.store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&lt;form method="post" action="{{ route('boats.store') }}"&gt;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mon BoatController, je demande  que l’utilisateur soit connecté pour pouvoir créer un bateau.</a:t>
            </a: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public function create()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view('create',compact('users'));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    </a:t>
            </a:r>
            <a:r>
              <a:rPr lang="fr-FR"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7468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7D45DD-739D-4C15-BFDC-5AFAFADCDE74}"/>
              </a:ext>
            </a:extLst>
          </p:cNvPr>
          <p:cNvSpPr/>
          <p:nvPr/>
        </p:nvSpPr>
        <p:spPr>
          <a:xfrm>
            <a:off x="0" y="2186224"/>
            <a:ext cx="12192000" cy="3225242"/>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Je peux désormais me connecter à mon application et voir mon site en utilisant </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la commande  de Laravel  dans mon terminal: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serve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Ensuite je veux pouvoir enregistrer un nouveau bateau, je dois donc mettre dans mon controller</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les champs nécéssaires pour cette création : l’utilisateur doit être identifié,</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il doit remplir tous les champs, et un message de création réussi s’affiche une fois que le tout est validé,</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sinon, un message d’erreur indique qu’un (ou plusieurs) des champs est mal rempli.</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3326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17A6A7-D6ED-4590-BB63-D08D75F2287B}"/>
              </a:ext>
            </a:extLst>
          </p:cNvPr>
          <p:cNvSpPr/>
          <p:nvPr/>
        </p:nvSpPr>
        <p:spPr>
          <a:xfrm>
            <a:off x="0" y="1131384"/>
            <a:ext cx="12192000" cy="4595232"/>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store(Request $request)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new Boat;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$boat-&gt;boatname = $request-&gt;boatname;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$boat-&gt;size = $request-&gt;size;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$boat-&gt;width = $request-&gt;width;</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$boat-&gt;keel = $request-&gt;keel;</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$boat-&gt;owners_name = $request-&gt;owners_name;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$boat-&gt;owners_firstname = $request-&gt;owners_firstname;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$boat-&gt;user_id = $user_id;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$boat-&gt;save();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'votre bateau a été enregistré');</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    }</a:t>
            </a:r>
            <a:endParaRPr lang="fr-FR" dirty="0"/>
          </a:p>
        </p:txBody>
      </p:sp>
      <p:sp>
        <p:nvSpPr>
          <p:cNvPr id="3" name="Bulle narrative : rectangle à coins arrondis 2">
            <a:extLst>
              <a:ext uri="{FF2B5EF4-FFF2-40B4-BE49-F238E27FC236}">
                <a16:creationId xmlns:a16="http://schemas.microsoft.com/office/drawing/2014/main" id="{DBB00850-383D-4991-8551-A14A4CF78456}"/>
              </a:ext>
            </a:extLst>
          </p:cNvPr>
          <p:cNvSpPr/>
          <p:nvPr/>
        </p:nvSpPr>
        <p:spPr>
          <a:xfrm>
            <a:off x="8736826" y="2615790"/>
            <a:ext cx="3137121" cy="813210"/>
          </a:xfrm>
          <a:prstGeom prst="wedgeRoundRectCallout">
            <a:avLst>
              <a:gd name="adj1" fmla="val -150665"/>
              <a:gd name="adj2" fmla="val -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dans le controller</a:t>
            </a:r>
          </a:p>
        </p:txBody>
      </p:sp>
    </p:spTree>
    <p:extLst>
      <p:ext uri="{BB962C8B-B14F-4D97-AF65-F5344CB8AC3E}">
        <p14:creationId xmlns:p14="http://schemas.microsoft.com/office/powerpoint/2010/main" val="143149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C1A97E-B067-4872-9BC3-C1173627F70D}"/>
              </a:ext>
            </a:extLst>
          </p:cNvPr>
          <p:cNvSpPr/>
          <p:nvPr/>
        </p:nvSpPr>
        <p:spPr>
          <a:xfrm>
            <a:off x="0" y="1384049"/>
            <a:ext cx="12192000" cy="4544064"/>
          </a:xfrm>
          <a:prstGeom prst="rect">
            <a:avLst/>
          </a:prstGeom>
        </p:spPr>
        <p:txBody>
          <a:bodyPr wrap="square">
            <a:spAutoFit/>
          </a:bodyPr>
          <a:lstStyle/>
          <a:p>
            <a:pPr>
              <a:lnSpc>
                <a:spcPct val="107000"/>
              </a:lnSpc>
              <a:spcAft>
                <a:spcPts val="0"/>
              </a:spcAft>
            </a:pPr>
            <a:r>
              <a:rPr lang="fr-FR" sz="20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index.blade j’ajoute tous les champs nécéssaires à la création d’un bateau, puis je fais une boucle foreach($boats as $boat), dans un second tableau je rentre les variables se rapportant aux différents champs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@foreach($boats as $boat)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&lt;tr&gt;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&lt;td&gt;{{$boat-&gt;id}}&lt;/td&gt;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&lt;td&gt;{{$boat-&gt;boatname}}&lt;/td&gt;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&lt;td&gt;{{$boat-&gt;size}}&lt;/td&gt;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&lt;td&gt;{{$boat-&gt;width}}&lt;/td&gt;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&lt;td&gt;{{$boat-&gt;keel}}&lt;/td&gt;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&lt;td&gt;{{$boat-&gt;owners_name}}&lt;/td&gt;</a:t>
            </a:r>
          </a:p>
          <a:p>
            <a:pPr>
              <a:lnSpc>
                <a:spcPts val="1425"/>
              </a:lnSpc>
              <a:spcAft>
                <a:spcPts val="0"/>
              </a:spcAft>
            </a:pPr>
            <a:endPar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&lt;td&gt;{{$boat-&gt;owners_firstname}}&lt;/td&gt;</a:t>
            </a:r>
          </a:p>
          <a:p>
            <a:pPr>
              <a:lnSpc>
                <a:spcPts val="1425"/>
              </a:lnSpc>
            </a:pPr>
            <a:endParaRPr lang="en-US"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&lt;td&gt;{{$boat-&gt;users_name}}&lt;/td&gt;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700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092C6-00A3-40DE-8960-8196BD047166}"/>
              </a:ext>
            </a:extLst>
          </p:cNvPr>
          <p:cNvSpPr/>
          <p:nvPr/>
        </p:nvSpPr>
        <p:spPr>
          <a:xfrm>
            <a:off x="76200" y="2859784"/>
            <a:ext cx="12039600" cy="2808205"/>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&lt;form action="{{ route('boats.destroy', $boat-&gt;id)}}" method="post"&gt;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@csrf</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@method('DELETE’)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&lt;button class="btn btn-danger" type="submit"&gt;Supprimer&lt;/button&gt;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&lt;/form&gt;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&lt;/tr&gt;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@endforeach</a:t>
            </a:r>
            <a:endParaRPr lang="fr-FR" sz="2000" dirty="0">
              <a:solidFill>
                <a:schemeClr val="accent1">
                  <a:lumMod val="50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C474EC6-6080-4D0A-837D-F63F4A77C3C5}"/>
              </a:ext>
            </a:extLst>
          </p:cNvPr>
          <p:cNvSpPr/>
          <p:nvPr/>
        </p:nvSpPr>
        <p:spPr>
          <a:xfrm>
            <a:off x="76200" y="686553"/>
            <a:ext cx="12039600" cy="1903342"/>
          </a:xfrm>
          <a:prstGeom prst="rect">
            <a:avLst/>
          </a:prstGeom>
        </p:spPr>
        <p:txBody>
          <a:bodyPr wrap="square">
            <a:spAutoFit/>
          </a:bodyPr>
          <a:lstStyle/>
          <a:p>
            <a:pPr>
              <a:lnSpc>
                <a:spcPts val="1425"/>
              </a:lnSpc>
            </a:pPr>
            <a:endPar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endPar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r>
              <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puis je mets les routes pour pouvoir modifier, afficher  et supprimer les bateaux</a:t>
            </a: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r>
              <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&lt;td&gt;&lt;a href="{{ route('boats.edit', $boat-&gt;id)}}" class="btn btn-warning"&gt;Modifier&lt;/a&gt;&lt;/td&gt;</a:t>
            </a:r>
          </a:p>
          <a:p>
            <a:pPr>
              <a:lnSpc>
                <a:spcPts val="1425"/>
              </a:lnSpc>
              <a:spcAft>
                <a:spcPts val="0"/>
              </a:spcAft>
            </a:pPr>
            <a:endParaRPr lang="fr-FR"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&lt;td&gt;&lt;a href="{{ route('boats.edit', $boat-&gt;id)}}" class="btn btn-info"&gt;Afficher les détails&lt;/a&gt;&lt;/td&gt;</a:t>
            </a:r>
          </a:p>
          <a:p>
            <a:pPr>
              <a:lnSpc>
                <a:spcPts val="1425"/>
              </a:lnSpc>
              <a:spcAft>
                <a:spcPts val="0"/>
              </a:spcAft>
            </a:pPr>
            <a:endParaRPr lang="fr-FR" dirty="0"/>
          </a:p>
        </p:txBody>
      </p:sp>
    </p:spTree>
    <p:extLst>
      <p:ext uri="{BB962C8B-B14F-4D97-AF65-F5344CB8AC3E}">
        <p14:creationId xmlns:p14="http://schemas.microsoft.com/office/powerpoint/2010/main" val="2014396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C73C75-C5ED-41F9-B2C5-F2D17A657822}"/>
              </a:ext>
            </a:extLst>
          </p:cNvPr>
          <p:cNvSpPr/>
          <p:nvPr/>
        </p:nvSpPr>
        <p:spPr>
          <a:xfrm>
            <a:off x="0" y="1233912"/>
            <a:ext cx="12192000" cy="4390176"/>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le controller je demande à ce que l’utilisateur puisse voir ses bateaux quand il est authentifié</a:t>
            </a:r>
          </a:p>
          <a:p>
            <a:pPr algn="just">
              <a:lnSpc>
                <a:spcPct val="107000"/>
              </a:lnSpc>
              <a:spcAft>
                <a:spcPts val="800"/>
              </a:spcAft>
            </a:pPr>
            <a:r>
              <a:rPr lang="fr-FR" sz="20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edit($id)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boat::findOrFail($id);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view('edit', compact('boat', 'users'));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950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B45738-277E-4C48-B656-C36BB194D569}"/>
              </a:ext>
            </a:extLst>
          </p:cNvPr>
          <p:cNvSpPr/>
          <p:nvPr/>
        </p:nvSpPr>
        <p:spPr>
          <a:xfrm>
            <a:off x="0" y="1734049"/>
            <a:ext cx="12192000" cy="3821815"/>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Je demande également à ce qu’il puisse mettre à jour tous les champs de ses bateaux avec la fonction UPDATE et qu’un message s’affiche quand tout est validé, sinon c’est un message d’erreur.</a:t>
            </a:r>
          </a:p>
          <a:p>
            <a:pPr algn="just">
              <a:lnSpc>
                <a:spcPct val="107000"/>
              </a:lnSpc>
              <a:spcAft>
                <a:spcPts val="80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Update the specified resource in storage.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\Illuminate\Http\Request  $request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public function </a:t>
            </a:r>
            <a:r>
              <a:rPr lang="en-US" sz="2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update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(Request $request,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5066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2B2B5-595C-4B91-BF7B-A84DEECAD216}"/>
              </a:ext>
            </a:extLst>
          </p:cNvPr>
          <p:cNvSpPr/>
          <p:nvPr/>
        </p:nvSpPr>
        <p:spPr>
          <a:xfrm>
            <a:off x="87085" y="1579615"/>
            <a:ext cx="12017829" cy="3698769"/>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 = Boat::find($id);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$boat-&gt;boatname = $request-&gt;boatname;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$boat-&gt;size = $request-&gt;size;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$boat-&gt;width = $request-&gt;width;</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$boat-&gt;keel = $request-&gt;keel;</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$boat-&gt;owners_name = $request-&gt;owners_name;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$boat-&gt;owners_firstname = $request-&gt;owners_firstname;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$boat-&gt;users_name = $request-&gt;$users_name;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$boat-&gt;save();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'bateau mis à jour');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Bulle narrative : rectangle à coins arrondis 3">
            <a:extLst>
              <a:ext uri="{FF2B5EF4-FFF2-40B4-BE49-F238E27FC236}">
                <a16:creationId xmlns:a16="http://schemas.microsoft.com/office/drawing/2014/main" id="{8A41F181-FDFA-4826-B18D-CB7FFD8FDF0C}"/>
              </a:ext>
            </a:extLst>
          </p:cNvPr>
          <p:cNvSpPr/>
          <p:nvPr/>
        </p:nvSpPr>
        <p:spPr>
          <a:xfrm>
            <a:off x="8736825" y="2615789"/>
            <a:ext cx="3137121" cy="813210"/>
          </a:xfrm>
          <a:prstGeom prst="wedgeRoundRectCallout">
            <a:avLst>
              <a:gd name="adj1" fmla="val -150665"/>
              <a:gd name="adj2" fmla="val -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requis dans le controller</a:t>
            </a:r>
          </a:p>
        </p:txBody>
      </p:sp>
      <p:sp>
        <p:nvSpPr>
          <p:cNvPr id="5" name="Bulle narrative : rectangle à coins arrondis 4">
            <a:extLst>
              <a:ext uri="{FF2B5EF4-FFF2-40B4-BE49-F238E27FC236}">
                <a16:creationId xmlns:a16="http://schemas.microsoft.com/office/drawing/2014/main" id="{AC728F6D-0732-43B2-806C-3F3807ADBEB4}"/>
              </a:ext>
            </a:extLst>
          </p:cNvPr>
          <p:cNvSpPr/>
          <p:nvPr/>
        </p:nvSpPr>
        <p:spPr>
          <a:xfrm>
            <a:off x="9581322" y="4731026"/>
            <a:ext cx="2292624" cy="491036"/>
          </a:xfrm>
          <a:prstGeom prst="wedgeRoundRectCallout">
            <a:avLst>
              <a:gd name="adj1" fmla="val -164538"/>
              <a:gd name="adj2" fmla="val -17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Mise à jour</a:t>
            </a:r>
          </a:p>
        </p:txBody>
      </p:sp>
    </p:spTree>
    <p:extLst>
      <p:ext uri="{BB962C8B-B14F-4D97-AF65-F5344CB8AC3E}">
        <p14:creationId xmlns:p14="http://schemas.microsoft.com/office/powerpoint/2010/main" val="228054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5A9B6-B9B2-4528-A268-31CFF85AD46C}"/>
              </a:ext>
            </a:extLst>
          </p:cNvPr>
          <p:cNvSpPr/>
          <p:nvPr/>
        </p:nvSpPr>
        <p:spPr>
          <a:xfrm>
            <a:off x="0" y="1570703"/>
            <a:ext cx="12192000" cy="4087466"/>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Enfin j’ajoute la fonction delete dans mon controller pour supprimer les bateaux de l’utilisateur. Un message s’affiche pour valider la suppression, si cela ne fonctionne pas, c’est un message d’erreur. </a:t>
            </a: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Remove the specified resource from storage.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destroy($id)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Boat::findOrFail($id);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a:t>
            </a:r>
            <a:r>
              <a:rPr lang="en-US" sz="2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delete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'bateau supprimé');</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9037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A961C-BE12-4532-A3BD-D8A6E43AC196}"/>
              </a:ext>
            </a:extLst>
          </p:cNvPr>
          <p:cNvSpPr/>
          <p:nvPr/>
        </p:nvSpPr>
        <p:spPr>
          <a:xfrm>
            <a:off x="2941983" y="996955"/>
            <a:ext cx="6096000" cy="5088252"/>
          </a:xfrm>
          <a:prstGeom prst="rect">
            <a:avLst/>
          </a:prstGeom>
        </p:spPr>
        <p:txBody>
          <a:bodyPr>
            <a:spAutoFit/>
          </a:bodyPr>
          <a:lstStyle/>
          <a:p>
            <a:pPr algn="ctr">
              <a:lnSpc>
                <a:spcPct val="107000"/>
              </a:lnSpc>
              <a:spcAft>
                <a:spcPts val="800"/>
              </a:spcAft>
            </a:pPr>
            <a:r>
              <a:rPr lang="fr-FR" sz="24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X-  Extrait d’un site Anglophone</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Calibri" panose="020F0502020204030204" pitchFamily="34" charset="0"/>
              </a:rPr>
              <a:t>Pour faire mon CRUD j’ai utilisé  un tutoriel sur Laravel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Calibri" panose="020F0502020204030204" pitchFamily="34" charset="0"/>
              </a:rPr>
              <a:t>https://appdividend.com/2019/03/08/laravel-5-8-crud-tutorial-with-example-for-beginners/#Laravel_58_CRUD_Tutorial</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b="1" dirty="0">
                <a:solidFill>
                  <a:srgbClr val="993300"/>
                </a:solidFill>
                <a:latin typeface="Calibri" panose="020F0502020204030204" pitchFamily="34" charset="0"/>
                <a:ea typeface="Times New Roman" panose="02020603050405020304" pitchFamily="18" charset="0"/>
                <a:cs typeface="Calibri" panose="020F0502020204030204" pitchFamily="34" charset="0"/>
              </a:rPr>
              <a:t>Step 2: Create a model and migration files.</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When you open the create_books_table.php, you will see two methods, up() and down(). up() is used for creating/updating tables, columns, and indexes. The down() method is used for reversing the operation done by up() method.</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Inside up() method, we have Schema: create(‘table_name’, callback) method which will be used for creating a new table. Inside the callback, we have $table-&gt;bigIncrements(‘id’) which will create an auto_increment integer column with a primary key and argument ‘id’ is the name of the column. Second one is $table-&gt;timestamps() which will create two timestamp columns created_at and updated_at. created_at will be filled when a row is created and updated_at when a row is updated. We will add two columns title and body.</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Now, create a table in the database using the following command.</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latin typeface="Calibri" panose="020F0502020204030204" pitchFamily="34" charset="0"/>
                <a:ea typeface="Times New Roman" panose="02020603050405020304" pitchFamily="18" charset="0"/>
                <a:cs typeface="Calibri" panose="020F0502020204030204" pitchFamily="34" charset="0"/>
              </a:rPr>
              <a:t>php artisan migrate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16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F2B3-294E-49E6-B54D-6F9B4FDC9383}"/>
              </a:ext>
            </a:extLst>
          </p:cNvPr>
          <p:cNvSpPr/>
          <p:nvPr/>
        </p:nvSpPr>
        <p:spPr>
          <a:xfrm>
            <a:off x="0" y="55428"/>
            <a:ext cx="12192000" cy="7355860"/>
          </a:xfrm>
          <a:prstGeom prst="rect">
            <a:avLst/>
          </a:prstGeom>
        </p:spPr>
        <p:txBody>
          <a:bodyPr wrap="square">
            <a:spAutoFit/>
          </a:bodyPr>
          <a:lstStyle/>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&lt;form class="form-horizontal " method="POST" action="{{ route('register') }}"&gt;</a:t>
            </a:r>
          </a:p>
          <a:p>
            <a:r>
              <a:rPr lang="en-US" sz="2000" dirty="0">
                <a:latin typeface="Consolas" panose="020B0609020204030204" pitchFamily="49" charset="0"/>
              </a:rPr>
              <a:t>{{ csrf_field() }}</a:t>
            </a:r>
          </a:p>
          <a:p>
            <a:r>
              <a:rPr lang="fr-FR" sz="2000" dirty="0">
                <a:latin typeface="Consolas" panose="020B0609020204030204" pitchFamily="49" charset="0"/>
              </a:rPr>
              <a:t>&lt;div class="row pagination "&gt;</a:t>
            </a:r>
          </a:p>
          <a:p>
            <a:r>
              <a:rPr lang="fr-FR" sz="2000" dirty="0">
                <a:latin typeface="Consolas" panose="020B0609020204030204" pitchFamily="49" charset="0"/>
              </a:rPr>
              <a:t>&lt;div class="col-sm-12"&gt;</a:t>
            </a:r>
          </a:p>
          <a:p>
            <a:r>
              <a:rPr lang="fr-FR" sz="2000" dirty="0">
                <a:latin typeface="Consolas" panose="020B0609020204030204" pitchFamily="49" charset="0"/>
              </a:rPr>
              <a:t>&lt;!--block nom--&gt;</a:t>
            </a:r>
          </a:p>
          <a:p>
            <a:r>
              <a:rPr lang="fr-FR" sz="2000" dirty="0">
                <a:latin typeface="Consolas" panose="020B0609020204030204" pitchFamily="49" charset="0"/>
              </a:rPr>
              <a:t>&lt;div class="form-row "&gt;</a:t>
            </a:r>
          </a:p>
          <a:p>
            <a:r>
              <a:rPr lang="fr-FR" sz="2000" dirty="0">
                <a:latin typeface="Consolas" panose="020B0609020204030204" pitchFamily="49" charset="0"/>
              </a:rPr>
              <a:t>&lt;div class="form-group col-sm-6{{ $errors-&gt;has('name') ? ' has-</a:t>
            </a:r>
            <a:r>
              <a:rPr lang="fr-FR" sz="2000" dirty="0" err="1">
                <a:latin typeface="Consolas" panose="020B0609020204030204" pitchFamily="49" charset="0"/>
              </a:rPr>
              <a:t>error</a:t>
            </a:r>
            <a:r>
              <a:rPr lang="fr-FR" sz="2000" dirty="0">
                <a:latin typeface="Consolas" panose="020B0609020204030204" pitchFamily="49" charset="0"/>
              </a:rPr>
              <a:t>' : '' }}"&gt;</a:t>
            </a:r>
          </a:p>
          <a:p>
            <a:r>
              <a:rPr lang="fr-FR" sz="2000" dirty="0">
                <a:latin typeface="Consolas" panose="020B0609020204030204" pitchFamily="49" charset="0"/>
              </a:rPr>
              <a:t>&lt;label for="name"&gt;Nom&lt;/label&gt;</a:t>
            </a:r>
          </a:p>
          <a:p>
            <a:r>
              <a:rPr lang="fr-FR" sz="2000" dirty="0">
                <a:latin typeface="Consolas" panose="020B0609020204030204" pitchFamily="49" charset="0"/>
              </a:rPr>
              <a:t>&lt;input id="name" type="text" class="form-control" name="name" value="{{ old('name') }}"</a:t>
            </a:r>
          </a:p>
          <a:p>
            <a:r>
              <a:rPr lang="fr-FR" sz="2000" dirty="0">
                <a:latin typeface="Consolas" panose="020B0609020204030204" pitchFamily="49" charset="0"/>
              </a:rPr>
              <a:t>required autofocus&gt;</a:t>
            </a:r>
          </a:p>
          <a:p>
            <a:r>
              <a:rPr lang="fr-FR" sz="2000" dirty="0">
                <a:latin typeface="Consolas" panose="020B0609020204030204" pitchFamily="49" charset="0"/>
              </a:rPr>
              <a:t>&lt;/div&gt;</a:t>
            </a:r>
          </a:p>
          <a:p>
            <a:r>
              <a:rPr lang="fr-FR" sz="2000" dirty="0">
                <a:latin typeface="Consolas" panose="020B0609020204030204" pitchFamily="49" charset="0"/>
              </a:rPr>
              <a:t>@if ($errors-&gt;has('name'))</a:t>
            </a:r>
          </a:p>
          <a:p>
            <a:r>
              <a:rPr lang="fr-FR" sz="2000" dirty="0">
                <a:latin typeface="Consolas" panose="020B0609020204030204" pitchFamily="49" charset="0"/>
              </a:rPr>
              <a:t>&lt;span class="help-block"&gt;</a:t>
            </a:r>
          </a:p>
          <a:p>
            <a:r>
              <a:rPr lang="fr-FR" sz="2000" dirty="0">
                <a:latin typeface="Consolas" panose="020B0609020204030204" pitchFamily="49" charset="0"/>
              </a:rPr>
              <a:t>&lt;strong&gt;{{ $errors-&gt;first('name') }}&lt;/strong&gt;</a:t>
            </a:r>
          </a:p>
          <a:p>
            <a:r>
              <a:rPr lang="fr-FR" sz="2000" dirty="0">
                <a:latin typeface="Consolas" panose="020B0609020204030204" pitchFamily="49" charset="0"/>
              </a:rPr>
              <a:t>&lt;/span&gt;</a:t>
            </a:r>
          </a:p>
          <a:p>
            <a:r>
              <a:rPr lang="fr-FR" sz="2000" dirty="0">
                <a:latin typeface="Consolas" panose="020B0609020204030204" pitchFamily="49" charset="0"/>
              </a:rPr>
              <a:t>@endif</a:t>
            </a:r>
          </a:p>
          <a:p>
            <a:r>
              <a:rPr lang="fr-FR" sz="2000" b="1" dirty="0">
                <a:latin typeface="Consolas" panose="020B0609020204030204" pitchFamily="49" charset="0"/>
              </a:rPr>
              <a:t>Le nom, prénom, mail et mot de passe ont cette méthode</a:t>
            </a:r>
          </a:p>
          <a:p>
            <a:r>
              <a:rPr lang="fr-FR" sz="2000" b="1" dirty="0">
                <a:latin typeface="Consolas" panose="020B0609020204030204" pitchFamily="49" charset="0"/>
              </a:rPr>
              <a:t>Le téléphone, l’adresse, la ville et le pays sont en required</a:t>
            </a:r>
          </a:p>
          <a:p>
            <a:endParaRPr lang="fr-FR" sz="2000" dirty="0">
              <a:latin typeface="Consolas" panose="020B0609020204030204" pitchFamily="49" charset="0"/>
            </a:endParaRPr>
          </a:p>
          <a:p>
            <a:endParaRPr lang="en-US" sz="2400" b="0" dirty="0">
              <a:solidFill>
                <a:srgbClr val="D4D4D4"/>
              </a:solidFill>
              <a:effectLst/>
              <a:latin typeface="Consolas" panose="020B0609020204030204" pitchFamily="49" charset="0"/>
            </a:endParaRPr>
          </a:p>
        </p:txBody>
      </p:sp>
      <p:sp>
        <p:nvSpPr>
          <p:cNvPr id="3" name="Bulle narrative : rectangle à coins arrondis 2">
            <a:extLst>
              <a:ext uri="{FF2B5EF4-FFF2-40B4-BE49-F238E27FC236}">
                <a16:creationId xmlns:a16="http://schemas.microsoft.com/office/drawing/2014/main" id="{B5DEEB4C-7ADE-4176-9FD9-8D09FF30B6A5}"/>
              </a:ext>
            </a:extLst>
          </p:cNvPr>
          <p:cNvSpPr/>
          <p:nvPr/>
        </p:nvSpPr>
        <p:spPr>
          <a:xfrm>
            <a:off x="5558789" y="1159169"/>
            <a:ext cx="1485900" cy="432872"/>
          </a:xfrm>
          <a:prstGeom prst="wedgeRoundRectCallout">
            <a:avLst>
              <a:gd name="adj1" fmla="val -246216"/>
              <a:gd name="adj2" fmla="val -384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sécurité</a:t>
            </a:r>
          </a:p>
        </p:txBody>
      </p:sp>
      <p:sp>
        <p:nvSpPr>
          <p:cNvPr id="4" name="Bulle narrative : rectangle à coins arrondis 3">
            <a:extLst>
              <a:ext uri="{FF2B5EF4-FFF2-40B4-BE49-F238E27FC236}">
                <a16:creationId xmlns:a16="http://schemas.microsoft.com/office/drawing/2014/main" id="{85B223FC-E82F-4B21-BB58-30F33BC3E85B}"/>
              </a:ext>
            </a:extLst>
          </p:cNvPr>
          <p:cNvSpPr/>
          <p:nvPr/>
        </p:nvSpPr>
        <p:spPr>
          <a:xfrm>
            <a:off x="9924221" y="1159169"/>
            <a:ext cx="1485900" cy="432872"/>
          </a:xfrm>
          <a:prstGeom prst="wedgeRoundRectCallout">
            <a:avLst>
              <a:gd name="adj1" fmla="val -83898"/>
              <a:gd name="adj2" fmla="val -786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route</a:t>
            </a:r>
          </a:p>
        </p:txBody>
      </p:sp>
      <p:sp>
        <p:nvSpPr>
          <p:cNvPr id="5" name="Bulle narrative : rectangle à coins arrondis 4">
            <a:extLst>
              <a:ext uri="{FF2B5EF4-FFF2-40B4-BE49-F238E27FC236}">
                <a16:creationId xmlns:a16="http://schemas.microsoft.com/office/drawing/2014/main" id="{B40C1648-A845-4B11-A782-2091AB8A2579}"/>
              </a:ext>
            </a:extLst>
          </p:cNvPr>
          <p:cNvSpPr/>
          <p:nvPr/>
        </p:nvSpPr>
        <p:spPr>
          <a:xfrm>
            <a:off x="4368164" y="3824891"/>
            <a:ext cx="3472816" cy="432872"/>
          </a:xfrm>
          <a:prstGeom prst="wedgeRoundRectCallout">
            <a:avLst>
              <a:gd name="adj1" fmla="val 104628"/>
              <a:gd name="adj2" fmla="val -1041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nom = nom dans BDD</a:t>
            </a:r>
          </a:p>
        </p:txBody>
      </p:sp>
      <p:sp>
        <p:nvSpPr>
          <p:cNvPr id="6" name="Bulle narrative : rectangle à coins arrondis 5">
            <a:extLst>
              <a:ext uri="{FF2B5EF4-FFF2-40B4-BE49-F238E27FC236}">
                <a16:creationId xmlns:a16="http://schemas.microsoft.com/office/drawing/2014/main" id="{EE98319B-2921-42B7-B2E4-E0AB0ECC957A}"/>
              </a:ext>
            </a:extLst>
          </p:cNvPr>
          <p:cNvSpPr/>
          <p:nvPr/>
        </p:nvSpPr>
        <p:spPr>
          <a:xfrm>
            <a:off x="6339177" y="5292970"/>
            <a:ext cx="5070944" cy="383944"/>
          </a:xfrm>
          <a:prstGeom prst="wedgeRoundRectCallout">
            <a:avLst>
              <a:gd name="adj1" fmla="val -99608"/>
              <a:gd name="adj2" fmla="val -51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 </a:t>
            </a:r>
            <a:r>
              <a:rPr lang="fr-FR" sz="2000" dirty="0"/>
              <a:t>si nom = nom dans BDD = erreur</a:t>
            </a:r>
          </a:p>
        </p:txBody>
      </p:sp>
      <p:cxnSp>
        <p:nvCxnSpPr>
          <p:cNvPr id="7" name="Connecteur droit 6">
            <a:extLst>
              <a:ext uri="{FF2B5EF4-FFF2-40B4-BE49-F238E27FC236}">
                <a16:creationId xmlns:a16="http://schemas.microsoft.com/office/drawing/2014/main" id="{E8E19CFF-6D1F-40C7-AEE6-39FA30E3E407}"/>
              </a:ext>
            </a:extLst>
          </p:cNvPr>
          <p:cNvCxnSpPr>
            <a:cxnSpLocks/>
          </p:cNvCxnSpPr>
          <p:nvPr/>
        </p:nvCxnSpPr>
        <p:spPr>
          <a:xfrm flipH="1">
            <a:off x="7955943" y="5418682"/>
            <a:ext cx="141135" cy="23580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9" name="Rectangle : coins arrondis 8">
            <a:extLst>
              <a:ext uri="{FF2B5EF4-FFF2-40B4-BE49-F238E27FC236}">
                <a16:creationId xmlns:a16="http://schemas.microsoft.com/office/drawing/2014/main" id="{B1B8A529-B8B1-465E-AA95-978AA775940B}"/>
              </a:ext>
            </a:extLst>
          </p:cNvPr>
          <p:cNvSpPr/>
          <p:nvPr/>
        </p:nvSpPr>
        <p:spPr>
          <a:xfrm>
            <a:off x="4368164" y="55428"/>
            <a:ext cx="2676525"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Register.blade</a:t>
            </a:r>
          </a:p>
        </p:txBody>
      </p:sp>
    </p:spTree>
    <p:extLst>
      <p:ext uri="{BB962C8B-B14F-4D97-AF65-F5344CB8AC3E}">
        <p14:creationId xmlns:p14="http://schemas.microsoft.com/office/powerpoint/2010/main" val="153755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CF826E-4485-4FA7-8C05-E7F5BC7E635E}"/>
              </a:ext>
            </a:extLst>
          </p:cNvPr>
          <p:cNvSpPr/>
          <p:nvPr/>
        </p:nvSpPr>
        <p:spPr>
          <a:xfrm>
            <a:off x="3048000" y="225013"/>
            <a:ext cx="6096000" cy="6407973"/>
          </a:xfrm>
          <a:prstGeom prst="rect">
            <a:avLst/>
          </a:prstGeom>
        </p:spPr>
        <p:txBody>
          <a:bodyPr>
            <a:sp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Traduction: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2</a:t>
            </a:r>
            <a:r>
              <a:rPr lang="fr-FR" sz="1400" baseline="30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ème</a:t>
            </a: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 étape :Créer un modèle et des fichiers de migration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Lorsque vous ouvrez la table_livres.php, vous pouvez voir 2 méthodes up() et down. La méthode up() est utilisée pour créer ou mettre à jour les tables et la méthode down inverse la méthode up().</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Dans la méthode up(), nous avons un schéma : la méthode créer(‘table_name’,callback) qui sera utilisée pour créer une nouvelle table. Dans le callback, nous avons la variable $table-&gt;bigIncrements(id) lequel créé une colonne auto incrémentée avec une clé primaire et un argument ‘id’ qui est le nom de cette colonne.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Ensuite, nous avons la variable $table-&gt;timestamps() qui va créer 2 colonnes au moment de création, celui de la mise à jour et celui de la création.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création  lorsqu’une ligne est créée, et l’autre pour la mise à jour.</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Nous allons ajouter 2 colonnes:  titre et body.</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Maintenant, nous allons créer une table dans la base de données en utilisant la commande :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Php artisan migrate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7113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4E43F2A7-52B1-4FEE-9861-4FDD03289440}"/>
              </a:ext>
            </a:extLst>
          </p:cNvPr>
          <p:cNvSpPr/>
          <p:nvPr/>
        </p:nvSpPr>
        <p:spPr>
          <a:xfrm>
            <a:off x="715616" y="477079"/>
            <a:ext cx="10694505" cy="5711686"/>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a:p>
            <a:pPr algn="ctr"/>
            <a:r>
              <a:rPr lang="fr-FR" sz="2800" dirty="0"/>
              <a:t>Conclusion:</a:t>
            </a:r>
          </a:p>
          <a:p>
            <a:pPr algn="ctr"/>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J‘ai beaucoup aimé développer avec Laravel, mais en un mois, il a fallu que je me batte pour obtenir ce que je souhaitais vous présenter, car Laravel n’est pas simple à maîtriser et j’aurai aimé avoir plus de temps pour en faire plus.</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 j’espère pouvoir mener à bout cette application qui me tient à cœur, et découvrir de nouvelles fonctionnalités grâce aux nombreux packages compris dans ce framework. </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J’ai rencontré certaines difficultés pour construire les routes, notamment lorsqu’il s’agissait d’associer un utilisateur à une page. Heureusement les documentations sont nombreuses sur le net et j’ai également trouvé des communautés de partage de codes très aidantes.</a:t>
            </a:r>
          </a:p>
          <a:p>
            <a:pPr algn="ctr"/>
            <a:endParaRPr lang="fr-FR" sz="2800" dirty="0"/>
          </a:p>
          <a:p>
            <a:pPr algn="ctr"/>
            <a:endParaRPr lang="fr-FR" sz="2800" dirty="0"/>
          </a:p>
          <a:p>
            <a:pPr algn="ctr"/>
            <a:endParaRPr lang="fr-FR" sz="2800" dirty="0"/>
          </a:p>
        </p:txBody>
      </p:sp>
    </p:spTree>
    <p:extLst>
      <p:ext uri="{BB962C8B-B14F-4D97-AF65-F5344CB8AC3E}">
        <p14:creationId xmlns:p14="http://schemas.microsoft.com/office/powerpoint/2010/main" val="2914265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54A2215-89A7-4619-A078-951C36866DF8}"/>
              </a:ext>
            </a:extLst>
          </p:cNvPr>
          <p:cNvPicPr>
            <a:picLocks noChangeAspect="1"/>
          </p:cNvPicPr>
          <p:nvPr/>
        </p:nvPicPr>
        <p:blipFill>
          <a:blip r:embed="rId2"/>
          <a:stretch>
            <a:fillRect/>
          </a:stretch>
        </p:blipFill>
        <p:spPr>
          <a:xfrm>
            <a:off x="3671140" y="1004140"/>
            <a:ext cx="4849719" cy="4849719"/>
          </a:xfrm>
          <a:prstGeom prst="rect">
            <a:avLst/>
          </a:prstGeom>
        </p:spPr>
      </p:pic>
    </p:spTree>
    <p:extLst>
      <p:ext uri="{BB962C8B-B14F-4D97-AF65-F5344CB8AC3E}">
        <p14:creationId xmlns:p14="http://schemas.microsoft.com/office/powerpoint/2010/main" val="2607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626EF8-D815-4E31-9D93-AFC1096F71AC}"/>
              </a:ext>
            </a:extLst>
          </p:cNvPr>
          <p:cNvSpPr/>
          <p:nvPr/>
        </p:nvSpPr>
        <p:spPr>
          <a:xfrm>
            <a:off x="0" y="56138"/>
            <a:ext cx="12192000" cy="6801862"/>
          </a:xfrm>
          <a:prstGeom prst="rect">
            <a:avLst/>
          </a:prstGeom>
        </p:spPr>
        <p:txBody>
          <a:bodyPr wrap="square">
            <a:spAutoFit/>
          </a:bodyPr>
          <a:lstStyle/>
          <a:p>
            <a:r>
              <a:rPr lang="fr-FR" sz="1600" dirty="0">
                <a:latin typeface="Consolas" panose="020B0609020204030204" pitchFamily="49" charset="0"/>
              </a:rPr>
              <a:t>namespace App;</a:t>
            </a:r>
          </a:p>
          <a:p>
            <a:br>
              <a:rPr lang="fr-FR" sz="1600" dirty="0">
                <a:latin typeface="Consolas" panose="020B0609020204030204" pitchFamily="49" charset="0"/>
              </a:rPr>
            </a:br>
            <a:r>
              <a:rPr lang="fr-FR" sz="1600" dirty="0">
                <a:latin typeface="Consolas" panose="020B0609020204030204" pitchFamily="49" charset="0"/>
              </a:rPr>
              <a:t>use Illuminate\Notifications\Notifiable;</a:t>
            </a:r>
          </a:p>
          <a:p>
            <a:r>
              <a:rPr lang="fr-FR" sz="1600" dirty="0">
                <a:latin typeface="Consolas" panose="020B0609020204030204" pitchFamily="49" charset="0"/>
              </a:rPr>
              <a:t>use Illuminate\Foundation\Auth\User as Authenticatable;</a:t>
            </a:r>
          </a:p>
          <a:p>
            <a:br>
              <a:rPr lang="fr-FR" sz="1600" dirty="0">
                <a:latin typeface="Consolas" panose="020B0609020204030204" pitchFamily="49" charset="0"/>
              </a:rPr>
            </a:br>
            <a:r>
              <a:rPr lang="fr-FR" sz="1600" dirty="0">
                <a:latin typeface="Consolas" panose="020B0609020204030204" pitchFamily="49" charset="0"/>
              </a:rPr>
              <a:t>class User extends Authenticatable</a:t>
            </a:r>
          </a:p>
          <a:p>
            <a:r>
              <a:rPr lang="fr-FR" sz="1600" dirty="0">
                <a:latin typeface="Consolas" panose="020B0609020204030204" pitchFamily="49" charset="0"/>
              </a:rPr>
              <a:t>{</a:t>
            </a:r>
          </a:p>
          <a:p>
            <a:r>
              <a:rPr lang="fr-FR" sz="1600" dirty="0">
                <a:latin typeface="Consolas" panose="020B0609020204030204" pitchFamily="49" charset="0"/>
              </a:rPr>
              <a:t>use Notifiable;</a:t>
            </a:r>
          </a:p>
          <a:p>
            <a:br>
              <a:rPr lang="fr-FR" sz="1600" dirty="0">
                <a:latin typeface="Consolas" panose="020B0609020204030204" pitchFamily="49" charset="0"/>
              </a:rPr>
            </a:br>
            <a:r>
              <a:rPr lang="fr-FR" sz="1600" dirty="0">
                <a:latin typeface="Consolas" panose="020B0609020204030204" pitchFamily="49" charset="0"/>
              </a:rPr>
              <a:t>/**</a:t>
            </a:r>
          </a:p>
          <a:p>
            <a:r>
              <a:rPr lang="fr-FR" sz="1600" dirty="0">
                <a:latin typeface="Consolas" panose="020B0609020204030204" pitchFamily="49" charset="0"/>
              </a:rPr>
              <a:t>* The attributes that are mass assignable.</a:t>
            </a:r>
          </a:p>
          <a:p>
            <a:r>
              <a:rPr lang="fr-FR" sz="1600" dirty="0">
                <a:latin typeface="Consolas" panose="020B0609020204030204" pitchFamily="49" charset="0"/>
              </a:rPr>
              <a:t>*</a:t>
            </a:r>
          </a:p>
          <a:p>
            <a:r>
              <a:rPr lang="fr-FR" sz="1600" dirty="0">
                <a:latin typeface="Consolas" panose="020B0609020204030204" pitchFamily="49" charset="0"/>
              </a:rPr>
              <a:t>* @var array</a:t>
            </a:r>
          </a:p>
          <a:p>
            <a:r>
              <a:rPr lang="fr-FR" sz="1600" dirty="0">
                <a:latin typeface="Consolas" panose="020B0609020204030204" pitchFamily="49" charset="0"/>
              </a:rPr>
              <a:t>*/</a:t>
            </a:r>
          </a:p>
          <a:p>
            <a:r>
              <a:rPr lang="fr-FR" sz="1600" dirty="0">
                <a:latin typeface="Consolas" panose="020B0609020204030204" pitchFamily="49" charset="0"/>
              </a:rPr>
              <a:t>protected $table ='users';</a:t>
            </a:r>
          </a:p>
          <a:p>
            <a:r>
              <a:rPr lang="fr-FR" sz="1600" dirty="0">
                <a:latin typeface="Consolas" panose="020B0609020204030204" pitchFamily="49" charset="0"/>
              </a:rPr>
              <a:t>protected $fillable = [</a:t>
            </a:r>
          </a:p>
          <a:p>
            <a:r>
              <a:rPr lang="fr-FR" sz="1600" dirty="0">
                <a:latin typeface="Consolas" panose="020B0609020204030204" pitchFamily="49" charset="0"/>
              </a:rPr>
              <a:t>'name', 'firstname’, 'email', 'password', 'phone', 'address', 'postal_code’, 'city', 'country'</a:t>
            </a:r>
          </a:p>
          <a:p>
            <a:r>
              <a:rPr lang="fr-FR" sz="1600" dirty="0">
                <a:latin typeface="Consolas" panose="020B0609020204030204" pitchFamily="49" charset="0"/>
              </a:rPr>
              <a:t>];</a:t>
            </a:r>
          </a:p>
          <a:p>
            <a:br>
              <a:rPr lang="fr-FR" sz="1600" dirty="0">
                <a:latin typeface="Consolas" panose="020B0609020204030204" pitchFamily="49" charset="0"/>
              </a:rPr>
            </a:br>
            <a:r>
              <a:rPr lang="fr-FR" sz="1600" dirty="0">
                <a:latin typeface="Consolas" panose="020B0609020204030204" pitchFamily="49" charset="0"/>
              </a:rPr>
              <a:t>/**</a:t>
            </a:r>
          </a:p>
          <a:p>
            <a:r>
              <a:rPr lang="fr-FR" sz="1600" dirty="0">
                <a:latin typeface="Consolas" panose="020B0609020204030204" pitchFamily="49" charset="0"/>
              </a:rPr>
              <a:t>* The attributes that should be hidden for arrays.</a:t>
            </a:r>
          </a:p>
          <a:p>
            <a:r>
              <a:rPr lang="fr-FR" sz="1600" dirty="0">
                <a:latin typeface="Consolas" panose="020B0609020204030204" pitchFamily="49" charset="0"/>
              </a:rPr>
              <a:t>*</a:t>
            </a:r>
          </a:p>
          <a:p>
            <a:r>
              <a:rPr lang="fr-FR" sz="1600" dirty="0">
                <a:latin typeface="Consolas" panose="020B0609020204030204" pitchFamily="49" charset="0"/>
              </a:rPr>
              <a:t>* @var array</a:t>
            </a:r>
          </a:p>
          <a:p>
            <a:r>
              <a:rPr lang="fr-FR" sz="1600" dirty="0">
                <a:latin typeface="Consolas" panose="020B0609020204030204" pitchFamily="49" charset="0"/>
              </a:rPr>
              <a:t>*/</a:t>
            </a:r>
          </a:p>
          <a:p>
            <a:r>
              <a:rPr lang="fr-FR" sz="1600" dirty="0">
                <a:latin typeface="Consolas" panose="020B0609020204030204" pitchFamily="49" charset="0"/>
              </a:rPr>
              <a:t>protected $hidden = [</a:t>
            </a:r>
          </a:p>
          <a:p>
            <a:r>
              <a:rPr lang="fr-FR" sz="1600" dirty="0">
                <a:latin typeface="Consolas" panose="020B0609020204030204" pitchFamily="49" charset="0"/>
              </a:rPr>
              <a:t>'password', 'remember_token',</a:t>
            </a:r>
          </a:p>
          <a:p>
            <a:r>
              <a:rPr lang="fr-FR" sz="2000" dirty="0">
                <a:latin typeface="Consolas" panose="020B0609020204030204" pitchFamily="49" charset="0"/>
              </a:rPr>
              <a:t>];</a:t>
            </a:r>
            <a:endParaRPr lang="fr-FR" sz="2000" b="0" dirty="0">
              <a:effectLst/>
              <a:latin typeface="Consolas" panose="020B0609020204030204" pitchFamily="49" charset="0"/>
            </a:endParaRPr>
          </a:p>
        </p:txBody>
      </p:sp>
      <p:sp>
        <p:nvSpPr>
          <p:cNvPr id="3" name="Bulle narrative : rectangle à coins arrondis 2">
            <a:extLst>
              <a:ext uri="{FF2B5EF4-FFF2-40B4-BE49-F238E27FC236}">
                <a16:creationId xmlns:a16="http://schemas.microsoft.com/office/drawing/2014/main" id="{E391BB75-0BD5-42C1-8399-31A730BD0BAF}"/>
              </a:ext>
            </a:extLst>
          </p:cNvPr>
          <p:cNvSpPr/>
          <p:nvPr/>
        </p:nvSpPr>
        <p:spPr>
          <a:xfrm>
            <a:off x="8905461" y="2510938"/>
            <a:ext cx="3013212" cy="520662"/>
          </a:xfrm>
          <a:prstGeom prst="wedgeRoundRectCallout">
            <a:avLst>
              <a:gd name="adj1" fmla="val -133511"/>
              <a:gd name="adj2" fmla="val 216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obligatoires</a:t>
            </a:r>
          </a:p>
        </p:txBody>
      </p:sp>
      <p:sp>
        <p:nvSpPr>
          <p:cNvPr id="4" name="Bulle narrative : rectangle à coins arrondis 3">
            <a:extLst>
              <a:ext uri="{FF2B5EF4-FFF2-40B4-BE49-F238E27FC236}">
                <a16:creationId xmlns:a16="http://schemas.microsoft.com/office/drawing/2014/main" id="{E54D2289-265D-4CE6-AB6B-441E14EB9356}"/>
              </a:ext>
            </a:extLst>
          </p:cNvPr>
          <p:cNvSpPr/>
          <p:nvPr/>
        </p:nvSpPr>
        <p:spPr>
          <a:xfrm>
            <a:off x="7067550" y="5486400"/>
            <a:ext cx="1485900" cy="520661"/>
          </a:xfrm>
          <a:prstGeom prst="wedgeRoundRectCallout">
            <a:avLst>
              <a:gd name="adj1" fmla="val -293552"/>
              <a:gd name="adj2" fmla="val 1056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p>
        </p:txBody>
      </p:sp>
      <p:sp>
        <p:nvSpPr>
          <p:cNvPr id="5" name="Rectangle : coins arrondis 4">
            <a:extLst>
              <a:ext uri="{FF2B5EF4-FFF2-40B4-BE49-F238E27FC236}">
                <a16:creationId xmlns:a16="http://schemas.microsoft.com/office/drawing/2014/main" id="{F2A5FF81-C358-4590-9006-B9814E55A3A0}"/>
              </a:ext>
            </a:extLst>
          </p:cNvPr>
          <p:cNvSpPr/>
          <p:nvPr/>
        </p:nvSpPr>
        <p:spPr>
          <a:xfrm>
            <a:off x="5234940" y="56138"/>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Modèle</a:t>
            </a:r>
          </a:p>
        </p:txBody>
      </p:sp>
    </p:spTree>
    <p:extLst>
      <p:ext uri="{BB962C8B-B14F-4D97-AF65-F5344CB8AC3E}">
        <p14:creationId xmlns:p14="http://schemas.microsoft.com/office/powerpoint/2010/main" val="423181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707117-A386-4116-9ECF-E3CA6091CF2C}"/>
              </a:ext>
            </a:extLst>
          </p:cNvPr>
          <p:cNvSpPr/>
          <p:nvPr/>
        </p:nvSpPr>
        <p:spPr>
          <a:xfrm>
            <a:off x="0" y="258901"/>
            <a:ext cx="12192000" cy="6217087"/>
          </a:xfrm>
          <a:prstGeom prst="rect">
            <a:avLst/>
          </a:prstGeom>
        </p:spPr>
        <p:txBody>
          <a:bodyPr wrap="square">
            <a:spAutoFit/>
          </a:bodyPr>
          <a:lstStyle/>
          <a:p>
            <a:endParaRPr lang="en-US" sz="2000" b="1" dirty="0">
              <a:latin typeface="Consolas" panose="020B0609020204030204" pitchFamily="49" charset="0"/>
            </a:endParaRPr>
          </a:p>
          <a:p>
            <a:r>
              <a:rPr lang="en-US" sz="2000" dirty="0">
                <a:latin typeface="Consolas" panose="020B0609020204030204" pitchFamily="49" charset="0"/>
              </a:rPr>
              <a:t>Route::get('/', function () {</a:t>
            </a:r>
          </a:p>
          <a:p>
            <a:r>
              <a:rPr lang="en-US" sz="2000" dirty="0">
                <a:latin typeface="Consolas" panose="020B0609020204030204" pitchFamily="49" charset="0"/>
              </a:rPr>
              <a:t>return view('welcome');</a:t>
            </a:r>
          </a:p>
          <a:p>
            <a:r>
              <a:rPr lang="en-US" sz="2000" dirty="0">
                <a:latin typeface="Consolas" panose="020B0609020204030204" pitchFamily="49" charset="0"/>
              </a:rPr>
              <a:t>});</a:t>
            </a:r>
          </a:p>
          <a:p>
            <a:br>
              <a:rPr lang="en-US" sz="2000" dirty="0">
                <a:latin typeface="Consolas" panose="020B0609020204030204" pitchFamily="49" charset="0"/>
              </a:rPr>
            </a:br>
            <a:r>
              <a:rPr lang="en-US" sz="2000" b="1" dirty="0">
                <a:latin typeface="Consolas" panose="020B0609020204030204" pitchFamily="49" charset="0"/>
              </a:rPr>
              <a:t>Auth::routes();</a:t>
            </a:r>
          </a:p>
          <a:p>
            <a:br>
              <a:rPr lang="en-US" sz="2000" dirty="0">
                <a:latin typeface="Consolas" panose="020B0609020204030204" pitchFamily="49" charset="0"/>
              </a:rPr>
            </a:br>
            <a:r>
              <a:rPr lang="en-US" sz="2000" dirty="0">
                <a:latin typeface="Consolas" panose="020B0609020204030204" pitchFamily="49" charset="0"/>
              </a:rPr>
              <a:t>Route::get('/home', 'HomeController@index')-&gt;name('home');</a:t>
            </a:r>
          </a:p>
          <a:p>
            <a:r>
              <a:rPr lang="en-US" sz="2000" dirty="0">
                <a:latin typeface="Consolas" panose="020B0609020204030204" pitchFamily="49" charset="0"/>
              </a:rPr>
              <a:t>Route::get('/logout', 'HomeController@logout’);</a:t>
            </a:r>
          </a:p>
          <a:p>
            <a:endParaRPr lang="en-US" sz="2000" dirty="0">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fr-FR" sz="2000" dirty="0">
                <a:latin typeface="Consolas" panose="020B0609020204030204" pitchFamily="49" charset="0"/>
              </a:rPr>
              <a:t>use RegistersUsers;</a:t>
            </a:r>
          </a:p>
          <a:p>
            <a:br>
              <a:rPr lang="en-US" sz="2000" dirty="0">
                <a:latin typeface="Consolas" panose="020B0609020204030204" pitchFamily="49" charset="0"/>
              </a:rPr>
            </a:br>
            <a:r>
              <a:rPr lang="en-US" sz="2000" dirty="0">
                <a:latin typeface="Consolas" panose="020B0609020204030204" pitchFamily="49" charset="0"/>
              </a:rPr>
              <a:t>/**</a:t>
            </a:r>
          </a:p>
          <a:p>
            <a:r>
              <a:rPr lang="en-US" sz="2000" dirty="0">
                <a:latin typeface="Consolas" panose="020B0609020204030204" pitchFamily="49" charset="0"/>
              </a:rPr>
              <a:t>* Where to redirect users after login.</a:t>
            </a:r>
          </a:p>
          <a:p>
            <a:r>
              <a:rPr lang="en-US" sz="2000" dirty="0">
                <a:latin typeface="Consolas" panose="020B0609020204030204" pitchFamily="49" charset="0"/>
              </a:rPr>
              <a:t>*</a:t>
            </a:r>
          </a:p>
          <a:p>
            <a:r>
              <a:rPr lang="en-US" sz="2000" dirty="0">
                <a:latin typeface="Consolas" panose="020B0609020204030204" pitchFamily="49" charset="0"/>
              </a:rPr>
              <a:t>* @var string</a:t>
            </a:r>
          </a:p>
          <a:p>
            <a:r>
              <a:rPr lang="en-US" sz="2000" dirty="0">
                <a:latin typeface="Consolas" panose="020B0609020204030204" pitchFamily="49" charset="0"/>
              </a:rPr>
              <a:t>*/</a:t>
            </a:r>
          </a:p>
          <a:p>
            <a:r>
              <a:rPr lang="en-US" sz="2000" dirty="0">
                <a:latin typeface="Consolas" panose="020B0609020204030204" pitchFamily="49" charset="0"/>
              </a:rPr>
              <a:t>protected $redirectTo = </a:t>
            </a:r>
            <a:r>
              <a:rPr lang="en-US" sz="2000" b="1" dirty="0">
                <a:latin typeface="Consolas" panose="020B0609020204030204" pitchFamily="49" charset="0"/>
              </a:rPr>
              <a:t>'/ports';</a:t>
            </a:r>
          </a:p>
          <a:p>
            <a:endParaRPr lang="en-US" b="0" dirty="0">
              <a:solidFill>
                <a:srgbClr val="D4D4D4"/>
              </a:solidFill>
              <a:effectLst/>
              <a:latin typeface="Consolas" panose="020B0609020204030204" pitchFamily="49" charset="0"/>
            </a:endParaRPr>
          </a:p>
        </p:txBody>
      </p:sp>
      <p:sp>
        <p:nvSpPr>
          <p:cNvPr id="5" name="Accolade fermante 4">
            <a:extLst>
              <a:ext uri="{FF2B5EF4-FFF2-40B4-BE49-F238E27FC236}">
                <a16:creationId xmlns:a16="http://schemas.microsoft.com/office/drawing/2014/main" id="{52F1A224-7EDB-4F0B-9898-831C18CF8226}"/>
              </a:ext>
            </a:extLst>
          </p:cNvPr>
          <p:cNvSpPr/>
          <p:nvPr/>
        </p:nvSpPr>
        <p:spPr>
          <a:xfrm>
            <a:off x="7063740" y="410647"/>
            <a:ext cx="2815590" cy="28117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 name="Accolade fermante 5">
            <a:extLst>
              <a:ext uri="{FF2B5EF4-FFF2-40B4-BE49-F238E27FC236}">
                <a16:creationId xmlns:a16="http://schemas.microsoft.com/office/drawing/2014/main" id="{E826A637-E54E-4FC2-B8BC-420556B8401F}"/>
              </a:ext>
            </a:extLst>
          </p:cNvPr>
          <p:cNvSpPr/>
          <p:nvPr/>
        </p:nvSpPr>
        <p:spPr>
          <a:xfrm>
            <a:off x="7063740" y="3428999"/>
            <a:ext cx="2106930" cy="27364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0EF15AD0-4AD0-4087-A20D-FD4B3FE9F2B0}"/>
              </a:ext>
            </a:extLst>
          </p:cNvPr>
          <p:cNvSpPr/>
          <p:nvPr/>
        </p:nvSpPr>
        <p:spPr>
          <a:xfrm>
            <a:off x="9879330" y="1573188"/>
            <a:ext cx="1943100" cy="486697"/>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a:t>
            </a:r>
          </a:p>
        </p:txBody>
      </p:sp>
      <p:sp>
        <p:nvSpPr>
          <p:cNvPr id="8" name="Rectangle : coins arrondis 7">
            <a:extLst>
              <a:ext uri="{FF2B5EF4-FFF2-40B4-BE49-F238E27FC236}">
                <a16:creationId xmlns:a16="http://schemas.microsoft.com/office/drawing/2014/main" id="{60C8D728-AE52-4070-B967-C262D4E4A111}"/>
              </a:ext>
            </a:extLst>
          </p:cNvPr>
          <p:cNvSpPr/>
          <p:nvPr/>
        </p:nvSpPr>
        <p:spPr>
          <a:xfrm>
            <a:off x="9170670" y="4536714"/>
            <a:ext cx="2815590" cy="486697"/>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RegisterController</a:t>
            </a:r>
          </a:p>
        </p:txBody>
      </p:sp>
    </p:spTree>
    <p:extLst>
      <p:ext uri="{BB962C8B-B14F-4D97-AF65-F5344CB8AC3E}">
        <p14:creationId xmlns:p14="http://schemas.microsoft.com/office/powerpoint/2010/main" val="3442969416"/>
      </p:ext>
    </p:extLst>
  </p:cSld>
  <p:clrMapOvr>
    <a:masterClrMapping/>
  </p:clrMapOvr>
</p:sld>
</file>

<file path=ppt/theme/theme1.xml><?xml version="1.0" encoding="utf-8"?>
<a:theme xmlns:a="http://schemas.openxmlformats.org/drawingml/2006/main" name="Ronds dans l’eau">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otalTime>0</TotalTime>
  <Words>2755</Words>
  <Application>Microsoft Office PowerPoint</Application>
  <PresentationFormat>Grand écran</PresentationFormat>
  <Paragraphs>749</Paragraphs>
  <Slides>72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72</vt:i4>
      </vt:variant>
    </vt:vector>
  </HeadingPairs>
  <TitlesOfParts>
    <vt:vector size="80" baseType="lpstr">
      <vt:lpstr>Arial</vt:lpstr>
      <vt:lpstr>Calibri</vt:lpstr>
      <vt:lpstr>Consolas</vt:lpstr>
      <vt:lpstr>Courier New</vt:lpstr>
      <vt:lpstr>Times New Roman</vt:lpstr>
      <vt:lpstr>Tw Cen MT</vt:lpstr>
      <vt:lpstr>Wingdings</vt:lpstr>
      <vt:lpstr>Ronds dans l’eau</vt:lpstr>
      <vt:lpstr>Projet de Certification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Certification</dc:title>
  <dc:creator>ann-katell Droumaguet</dc:creator>
  <cp:lastModifiedBy>ann-katell Droumaguet</cp:lastModifiedBy>
  <cp:revision>1</cp:revision>
  <dcterms:created xsi:type="dcterms:W3CDTF">2019-05-13T12:24:02Z</dcterms:created>
  <dcterms:modified xsi:type="dcterms:W3CDTF">2019-05-13T14:27:23Z</dcterms:modified>
</cp:coreProperties>
</file>